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5"/>
  </p:sldMasterIdLst>
  <p:notesMasterIdLst>
    <p:notesMasterId r:id="rId71"/>
  </p:notesMasterIdLst>
  <p:handoutMasterIdLst>
    <p:handoutMasterId r:id="rId72"/>
  </p:handoutMasterIdLst>
  <p:sldIdLst>
    <p:sldId id="344" r:id="rId6"/>
    <p:sldId id="355" r:id="rId7"/>
    <p:sldId id="358" r:id="rId8"/>
    <p:sldId id="382" r:id="rId9"/>
    <p:sldId id="404" r:id="rId10"/>
    <p:sldId id="383" r:id="rId11"/>
    <p:sldId id="384" r:id="rId12"/>
    <p:sldId id="359" r:id="rId13"/>
    <p:sldId id="407" r:id="rId14"/>
    <p:sldId id="391" r:id="rId15"/>
    <p:sldId id="400" r:id="rId16"/>
    <p:sldId id="401" r:id="rId17"/>
    <p:sldId id="403" r:id="rId18"/>
    <p:sldId id="402" r:id="rId19"/>
    <p:sldId id="389" r:id="rId20"/>
    <p:sldId id="385" r:id="rId21"/>
    <p:sldId id="387" r:id="rId22"/>
    <p:sldId id="409" r:id="rId23"/>
    <p:sldId id="392" r:id="rId24"/>
    <p:sldId id="386" r:id="rId25"/>
    <p:sldId id="437" r:id="rId26"/>
    <p:sldId id="408" r:id="rId27"/>
    <p:sldId id="393" r:id="rId28"/>
    <p:sldId id="406" r:id="rId29"/>
    <p:sldId id="381" r:id="rId30"/>
    <p:sldId id="425" r:id="rId31"/>
    <p:sldId id="426" r:id="rId32"/>
    <p:sldId id="396" r:id="rId33"/>
    <p:sldId id="446" r:id="rId34"/>
    <p:sldId id="447" r:id="rId35"/>
    <p:sldId id="427" r:id="rId36"/>
    <p:sldId id="379" r:id="rId37"/>
    <p:sldId id="380" r:id="rId38"/>
    <p:sldId id="429" r:id="rId39"/>
    <p:sldId id="428" r:id="rId40"/>
    <p:sldId id="434" r:id="rId41"/>
    <p:sldId id="433" r:id="rId42"/>
    <p:sldId id="432" r:id="rId43"/>
    <p:sldId id="431" r:id="rId44"/>
    <p:sldId id="448" r:id="rId45"/>
    <p:sldId id="436" r:id="rId46"/>
    <p:sldId id="451" r:id="rId47"/>
    <p:sldId id="375" r:id="rId48"/>
    <p:sldId id="377" r:id="rId49"/>
    <p:sldId id="411" r:id="rId50"/>
    <p:sldId id="449" r:id="rId51"/>
    <p:sldId id="419" r:id="rId52"/>
    <p:sldId id="424" r:id="rId53"/>
    <p:sldId id="412" r:id="rId54"/>
    <p:sldId id="438" r:id="rId55"/>
    <p:sldId id="439" r:id="rId56"/>
    <p:sldId id="440" r:id="rId57"/>
    <p:sldId id="413" r:id="rId58"/>
    <p:sldId id="450" r:id="rId59"/>
    <p:sldId id="435" r:id="rId60"/>
    <p:sldId id="444" r:id="rId61"/>
    <p:sldId id="443" r:id="rId62"/>
    <p:sldId id="445" r:id="rId63"/>
    <p:sldId id="442" r:id="rId64"/>
    <p:sldId id="414" r:id="rId65"/>
    <p:sldId id="421" r:id="rId66"/>
    <p:sldId id="420" r:id="rId67"/>
    <p:sldId id="415" r:id="rId68"/>
    <p:sldId id="338" r:id="rId69"/>
    <p:sldId id="286" r:id="rId70"/>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Roboto Medium" pitchFamily="2" charset="0"/>
      <p:regular r:id="rId77"/>
      <p:italic r:id="rId78"/>
    </p:embeddedFont>
    <p:embeddedFont>
      <p:font typeface="Century Gothic" panose="020B0502020202020204" pitchFamily="34" charset="0"/>
      <p:regular r:id="rId79"/>
      <p:bold r:id="rId80"/>
      <p:italic r:id="rId81"/>
      <p:boldItalic r:id="rId82"/>
    </p:embeddedFont>
    <p:embeddedFont>
      <p:font typeface="Roboto Light" pitchFamily="2" charset="0"/>
      <p:regular r:id="rId83"/>
      <p:italic r:id="rId84"/>
    </p:embeddedFont>
    <p:embeddedFont>
      <p:font typeface="Consolas" panose="020B0609020204030204" pitchFamily="49" charset="0"/>
      <p:regular r:id="rId85"/>
      <p:bold r:id="rId86"/>
      <p:italic r:id="rId87"/>
      <p:boldItalic r:id="rId88"/>
    </p:embeddedFont>
    <p:embeddedFont>
      <p:font typeface="Roboto Condensed" pitchFamily="2" charset="0"/>
      <p:regular r:id="rId89"/>
      <p:bold r:id="rId90"/>
      <p:italic r:id="rId91"/>
      <p:boldItalic r:id="rId92"/>
    </p:embeddedFont>
    <p:embeddedFont>
      <p:font typeface="Wingdings 2" panose="05020102010507070707" pitchFamily="18" charset="2"/>
      <p:regular r:id="rId93"/>
    </p:embeddedFont>
    <p:embeddedFont>
      <p:font typeface="Calibri Light" panose="020F0302020204030204" pitchFamily="34" charset="0"/>
      <p:regular r:id="rId94"/>
      <p:italic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4">
          <p15:clr>
            <a:srgbClr val="A4A3A4"/>
          </p15:clr>
        </p15:guide>
        <p15:guide id="2" orient="horz" pos="1236">
          <p15:clr>
            <a:srgbClr val="A4A3A4"/>
          </p15:clr>
        </p15:guide>
        <p15:guide id="3"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A2765"/>
    <a:srgbClr val="008E40"/>
    <a:srgbClr val="009A46"/>
    <a:srgbClr val="00B050"/>
    <a:srgbClr val="4D7620"/>
    <a:srgbClr val="EE292F"/>
    <a:srgbClr val="262626"/>
    <a:srgbClr val="252C3D"/>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0805" autoAdjust="0"/>
  </p:normalViewPr>
  <p:slideViewPr>
    <p:cSldViewPr>
      <p:cViewPr varScale="1">
        <p:scale>
          <a:sx n="144" d="100"/>
          <a:sy n="144" d="100"/>
        </p:scale>
        <p:origin x="756" y="120"/>
      </p:cViewPr>
      <p:guideLst>
        <p:guide orient="horz" pos="1524"/>
        <p:guide orient="horz" pos="1236"/>
        <p:guide pos="288"/>
      </p:guideLst>
    </p:cSldViewPr>
  </p:slideViewPr>
  <p:notesTextViewPr>
    <p:cViewPr>
      <p:scale>
        <a:sx n="100" d="100"/>
        <a:sy n="100" d="100"/>
      </p:scale>
      <p:origin x="0" y="0"/>
    </p:cViewPr>
  </p:notesTextViewPr>
  <p:notesViewPr>
    <p:cSldViewPr showGuides="1">
      <p:cViewPr varScale="1">
        <p:scale>
          <a:sx n="82" d="100"/>
          <a:sy n="82" d="100"/>
        </p:scale>
        <p:origin x="-31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4.fntdata"/><Relationship Id="rId84" Type="http://schemas.openxmlformats.org/officeDocument/2006/relationships/font" Target="fonts/font12.fntdata"/><Relationship Id="rId89" Type="http://schemas.openxmlformats.org/officeDocument/2006/relationships/font" Target="fonts/font17.fntdata"/><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font" Target="fonts/font2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font" Target="fonts/font21.fntdata"/><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639E65-4FE1-41E5-A1F2-DEBFE1551984}" type="datetimeFigureOut">
              <a:rPr lang="en-US" smtClean="0"/>
              <a:t>3/16/2018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31BD93-2676-40DB-A0BE-D9A209D9F214}" type="slidenum">
              <a:rPr lang="en-US" smtClean="0"/>
              <a:t>‹N°›</a:t>
            </a:fld>
            <a:endParaRPr lang="en-US"/>
          </a:p>
        </p:txBody>
      </p:sp>
    </p:spTree>
    <p:extLst>
      <p:ext uri="{BB962C8B-B14F-4D97-AF65-F5344CB8AC3E}">
        <p14:creationId xmlns:p14="http://schemas.microsoft.com/office/powerpoint/2010/main" val="534696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4980EE-51E4-494A-9DF6-C2E2651FA103}" type="datetimeFigureOut">
              <a:rPr lang="en-US" smtClean="0"/>
              <a:t>3/16/2018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1352D6-DB90-4E7F-9D63-052A5F9664B4}" type="slidenum">
              <a:rPr lang="en-US" smtClean="0"/>
              <a:t>‹N°›</a:t>
            </a:fld>
            <a:endParaRPr lang="en-US"/>
          </a:p>
        </p:txBody>
      </p:sp>
    </p:spTree>
    <p:extLst>
      <p:ext uri="{BB962C8B-B14F-4D97-AF65-F5344CB8AC3E}">
        <p14:creationId xmlns:p14="http://schemas.microsoft.com/office/powerpoint/2010/main" val="79720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Git --&gt; </a:t>
            </a:r>
            <a:r>
              <a:rPr lang="en-US" dirty="0" smtClean="0"/>
              <a:t>presented in previous presentation</a:t>
            </a: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a:t>
            </a:fld>
            <a:endParaRPr lang="en-US"/>
          </a:p>
        </p:txBody>
      </p:sp>
    </p:spTree>
    <p:extLst>
      <p:ext uri="{BB962C8B-B14F-4D97-AF65-F5344CB8AC3E}">
        <p14:creationId xmlns:p14="http://schemas.microsoft.com/office/powerpoint/2010/main" val="1133436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Project</a:t>
            </a:r>
            <a:r>
              <a:rPr lang="en-US" baseline="0" noProof="0" dirty="0" smtClean="0"/>
              <a:t> </a:t>
            </a:r>
            <a:r>
              <a:rPr lang="en-US" noProof="0" dirty="0" smtClean="0"/>
              <a:t>statistics and diagrams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14</a:t>
            </a:fld>
            <a:endParaRPr lang="en-US"/>
          </a:p>
        </p:txBody>
      </p:sp>
    </p:spTree>
    <p:extLst>
      <p:ext uri="{BB962C8B-B14F-4D97-AF65-F5344CB8AC3E}">
        <p14:creationId xmlns:p14="http://schemas.microsoft.com/office/powerpoint/2010/main" val="3467520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a:t>
            </a:r>
            <a:r>
              <a:rPr lang="en-US" noProof="0" dirty="0" err="1" smtClean="0"/>
              <a:t>gitlab-ci.yml</a:t>
            </a:r>
            <a:r>
              <a:rPr lang="en-US" baseline="0" noProof="0" dirty="0" smtClean="0"/>
              <a:t> is </a:t>
            </a:r>
            <a:r>
              <a:rPr lang="en-US" noProof="0" dirty="0" smtClean="0"/>
              <a:t>in project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Build status of</a:t>
            </a:r>
            <a:r>
              <a:rPr lang="en-US" baseline="0" noProof="0" dirty="0" smtClean="0"/>
              <a:t> last commit</a:t>
            </a:r>
            <a:r>
              <a:rPr lang="en-US" noProof="0" dirty="0" smtClean="0"/>
              <a:t> displayed on Merge Request page</a:t>
            </a:r>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15</a:t>
            </a:fld>
            <a:endParaRPr lang="en-US"/>
          </a:p>
        </p:txBody>
      </p:sp>
    </p:spTree>
    <p:extLst>
      <p:ext uri="{BB962C8B-B14F-4D97-AF65-F5344CB8AC3E}">
        <p14:creationId xmlns:p14="http://schemas.microsoft.com/office/powerpoint/2010/main" val="1973997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Markdown file</a:t>
            </a:r>
          </a:p>
          <a:p>
            <a:endParaRPr lang="en-US" noProof="0" dirty="0" smtClean="0"/>
          </a:p>
          <a:p>
            <a:r>
              <a:rPr lang="en-US" noProof="0" dirty="0" smtClean="0"/>
              <a:t>Displayed on project home page</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16</a:t>
            </a:fld>
            <a:endParaRPr lang="en-US"/>
          </a:p>
        </p:txBody>
      </p:sp>
    </p:spTree>
    <p:extLst>
      <p:ext uri="{BB962C8B-B14F-4D97-AF65-F5344CB8AC3E}">
        <p14:creationId xmlns:p14="http://schemas.microsoft.com/office/powerpoint/2010/main" val="164625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Contribution guide</a:t>
            </a:r>
          </a:p>
          <a:p>
            <a:endParaRPr lang="en-US" noProof="0" dirty="0" smtClean="0"/>
          </a:p>
          <a:p>
            <a:r>
              <a:rPr lang="en-US" noProof="0" dirty="0" smtClean="0"/>
              <a:t>Contribution guidelines &amp; rules</a:t>
            </a:r>
          </a:p>
          <a:p>
            <a:endParaRPr lang="en-US" noProof="0" dirty="0" smtClean="0"/>
          </a:p>
          <a:p>
            <a:r>
              <a:rPr lang="en-US" noProof="0" dirty="0" smtClean="0"/>
              <a:t>Link on project home</a:t>
            </a:r>
            <a:r>
              <a:rPr lang="en-US" baseline="0" noProof="0" dirty="0" smtClean="0"/>
              <a:t> page</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17</a:t>
            </a:fld>
            <a:endParaRPr lang="en-US"/>
          </a:p>
        </p:txBody>
      </p:sp>
    </p:spTree>
    <p:extLst>
      <p:ext uri="{BB962C8B-B14F-4D97-AF65-F5344CB8AC3E}">
        <p14:creationId xmlns:p14="http://schemas.microsoft.com/office/powerpoint/2010/main" val="171018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18</a:t>
            </a:fld>
            <a:endParaRPr lang="en-US"/>
          </a:p>
        </p:txBody>
      </p:sp>
    </p:spTree>
    <p:extLst>
      <p:ext uri="{BB962C8B-B14F-4D97-AF65-F5344CB8AC3E}">
        <p14:creationId xmlns:p14="http://schemas.microsoft.com/office/powerpoint/2010/main" val="3305726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In </a:t>
            </a:r>
            <a:r>
              <a:rPr lang="en-US" noProof="0" dirty="0" err="1" smtClean="0"/>
              <a:t>GitLab</a:t>
            </a:r>
            <a:r>
              <a:rPr lang="en-US" noProof="0" dirty="0" smtClean="0"/>
              <a:t> information about the fork nature is saved in project metadata </a:t>
            </a:r>
          </a:p>
          <a:p>
            <a:endParaRPr lang="en-US" noProof="0" dirty="0" smtClean="0"/>
          </a:p>
          <a:p>
            <a:r>
              <a:rPr lang="en-US" b="1" noProof="0" dirty="0" smtClean="0"/>
              <a:t>User can do anything</a:t>
            </a:r>
            <a:r>
              <a:rPr lang="en-US" b="1" baseline="0" noProof="0" dirty="0" smtClean="0"/>
              <a:t> on his fork</a:t>
            </a:r>
          </a:p>
          <a:p>
            <a:r>
              <a:rPr lang="en-US" baseline="0" noProof="0" dirty="0" smtClean="0"/>
              <a:t>(as long as changes are not pushed to origin repository)</a:t>
            </a:r>
          </a:p>
          <a:p>
            <a:endParaRPr lang="en-US" baseline="0" noProof="0" dirty="0" smtClean="0"/>
          </a:p>
          <a:p>
            <a:r>
              <a:rPr lang="en-US" baseline="0" noProof="0" dirty="0" smtClean="0"/>
              <a:t>No reason to « pollute » origin repository with a lot of branches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19</a:t>
            </a:fld>
            <a:endParaRPr lang="en-US"/>
          </a:p>
        </p:txBody>
      </p:sp>
    </p:spTree>
    <p:extLst>
      <p:ext uri="{BB962C8B-B14F-4D97-AF65-F5344CB8AC3E}">
        <p14:creationId xmlns:p14="http://schemas.microsoft.com/office/powerpoint/2010/main" val="164996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MR is a </a:t>
            </a:r>
            <a:r>
              <a:rPr lang="en-US" noProof="0" dirty="0" err="1" smtClean="0"/>
              <a:t>GitLab</a:t>
            </a:r>
            <a:r>
              <a:rPr lang="en-US" noProof="0" dirty="0" smtClean="0"/>
              <a:t> term (GitHub has Pull Request)</a:t>
            </a: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20</a:t>
            </a:fld>
            <a:endParaRPr lang="en-US"/>
          </a:p>
        </p:txBody>
      </p:sp>
    </p:spTree>
    <p:extLst>
      <p:ext uri="{BB962C8B-B14F-4D97-AF65-F5344CB8AC3E}">
        <p14:creationId xmlns:p14="http://schemas.microsoft.com/office/powerpoint/2010/main" val="3653244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MR is a </a:t>
            </a:r>
            <a:r>
              <a:rPr lang="en-US" noProof="0" dirty="0" err="1" smtClean="0"/>
              <a:t>GitLab</a:t>
            </a:r>
            <a:r>
              <a:rPr lang="en-US" noProof="0" dirty="0" smtClean="0"/>
              <a:t> term (GitHub has Pull Request)</a:t>
            </a: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21</a:t>
            </a:fld>
            <a:endParaRPr lang="en-US"/>
          </a:p>
        </p:txBody>
      </p:sp>
    </p:spTree>
    <p:extLst>
      <p:ext uri="{BB962C8B-B14F-4D97-AF65-F5344CB8AC3E}">
        <p14:creationId xmlns:p14="http://schemas.microsoft.com/office/powerpoint/2010/main" val="62690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Merge Request is</a:t>
            </a:r>
            <a:r>
              <a:rPr lang="en-US" baseline="0" noProof="0" dirty="0" smtClean="0"/>
              <a:t> </a:t>
            </a:r>
            <a:r>
              <a:rPr lang="en-US" b="0" u="sng" baseline="0" noProof="0" dirty="0" smtClean="0"/>
              <a:t>from</a:t>
            </a:r>
            <a:r>
              <a:rPr lang="en-US" b="0" baseline="0" noProof="0" dirty="0" smtClean="0"/>
              <a:t> </a:t>
            </a:r>
            <a:r>
              <a:rPr lang="en-US" b="1" baseline="0" noProof="0" dirty="0" smtClean="0"/>
              <a:t>a branch </a:t>
            </a:r>
            <a:r>
              <a:rPr lang="en-US" b="0" u="sng" baseline="0" noProof="0" dirty="0" smtClean="0"/>
              <a:t>to</a:t>
            </a:r>
            <a:r>
              <a:rPr lang="en-US" b="0" baseline="0" noProof="0" dirty="0" smtClean="0"/>
              <a:t> </a:t>
            </a:r>
            <a:r>
              <a:rPr lang="en-US" b="1" baseline="0" noProof="0" dirty="0" smtClean="0"/>
              <a:t>a branch</a:t>
            </a:r>
          </a:p>
          <a:p>
            <a:pPr marL="0" indent="0">
              <a:buFont typeface="Wingdings" panose="05000000000000000000" pitchFamily="2" charset="2"/>
              <a:buNone/>
            </a:pPr>
            <a:r>
              <a:rPr lang="en-US" baseline="0" noProof="0" dirty="0" smtClean="0"/>
              <a:t>--&gt; can contain several commits</a:t>
            </a:r>
            <a:endParaRPr lang="en-US" noProof="0" dirty="0" smtClean="0"/>
          </a:p>
          <a:p>
            <a:endParaRPr lang="en-US" noProof="0" dirty="0" smtClean="0"/>
          </a:p>
          <a:p>
            <a:r>
              <a:rPr lang="en-US" noProof="0" dirty="0" smtClean="0"/>
              <a:t>+ changes aim to be deployed in production (once all OKs</a:t>
            </a:r>
            <a:r>
              <a:rPr lang="en-US" baseline="0" noProof="0" dirty="0" smtClean="0"/>
              <a:t> obtained)</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22</a:t>
            </a:fld>
            <a:endParaRPr lang="en-US"/>
          </a:p>
        </p:txBody>
      </p:sp>
    </p:spTree>
    <p:extLst>
      <p:ext uri="{BB962C8B-B14F-4D97-AF65-F5344CB8AC3E}">
        <p14:creationId xmlns:p14="http://schemas.microsoft.com/office/powerpoint/2010/main" val="4167623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Any relevant question must be asked, </a:t>
            </a:r>
            <a:r>
              <a:rPr lang="en-US" noProof="0" dirty="0" smtClean="0"/>
              <a:t>not only about bugs and errors</a:t>
            </a:r>
            <a:r>
              <a:rPr lang="en-US" baseline="0" noProof="0" dirty="0" smtClean="0"/>
              <a:t> in code</a:t>
            </a:r>
          </a:p>
          <a:p>
            <a:endParaRPr lang="en-US" baseline="0" noProof="0" dirty="0" smtClean="0"/>
          </a:p>
          <a:p>
            <a:r>
              <a:rPr lang="en-US" baseline="0" noProof="0" dirty="0" smtClean="0"/>
              <a:t>Goal = Make sure that changes that will be merged are relevant, understood and correct</a:t>
            </a:r>
          </a:p>
          <a:p>
            <a:endParaRPr lang="en-US" baseline="0" noProof="0" dirty="0" smtClean="0"/>
          </a:p>
          <a:p>
            <a:r>
              <a:rPr lang="en-US" baseline="0" noProof="0" dirty="0" smtClean="0"/>
              <a:t>Inline + global comments, Markdown, quote users, add links to code, …</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23</a:t>
            </a:fld>
            <a:endParaRPr lang="en-US"/>
          </a:p>
        </p:txBody>
      </p:sp>
    </p:spTree>
    <p:extLst>
      <p:ext uri="{BB962C8B-B14F-4D97-AF65-F5344CB8AC3E}">
        <p14:creationId xmlns:p14="http://schemas.microsoft.com/office/powerpoint/2010/main" val="159497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a:t>
            </a:fld>
            <a:endParaRPr lang="en-US"/>
          </a:p>
        </p:txBody>
      </p:sp>
    </p:spTree>
    <p:extLst>
      <p:ext uri="{BB962C8B-B14F-4D97-AF65-F5344CB8AC3E}">
        <p14:creationId xmlns:p14="http://schemas.microsoft.com/office/powerpoint/2010/main" val="3494344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Goal = find and repair problems &amp; regressions before merging</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24</a:t>
            </a:fld>
            <a:endParaRPr lang="en-US"/>
          </a:p>
        </p:txBody>
      </p:sp>
    </p:spTree>
    <p:extLst>
      <p:ext uri="{BB962C8B-B14F-4D97-AF65-F5344CB8AC3E}">
        <p14:creationId xmlns:p14="http://schemas.microsoft.com/office/powerpoint/2010/main" val="883667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These</a:t>
            </a:r>
            <a:r>
              <a:rPr lang="en-US" baseline="0" noProof="0" dirty="0" smtClean="0"/>
              <a:t> workflows provide </a:t>
            </a:r>
            <a:r>
              <a:rPr lang="en-US" sz="1200" b="1" i="0" kern="1200" noProof="0" dirty="0" smtClean="0">
                <a:solidFill>
                  <a:schemeClr val="tx1"/>
                </a:solidFill>
                <a:effectLst/>
                <a:latin typeface="+mn-lt"/>
                <a:ea typeface="+mn-ea"/>
                <a:cs typeface="+mn-cs"/>
              </a:rPr>
              <a:t>guidelines </a:t>
            </a:r>
            <a:r>
              <a:rPr lang="en-US" sz="1200" b="0" i="0" kern="1200" noProof="0" dirty="0" smtClean="0">
                <a:solidFill>
                  <a:schemeClr val="tx1"/>
                </a:solidFill>
                <a:effectLst/>
                <a:latin typeface="+mn-lt"/>
                <a:ea typeface="+mn-ea"/>
                <a:cs typeface="+mn-cs"/>
              </a:rPr>
              <a:t>rather than concrete rules</a:t>
            </a:r>
          </a:p>
          <a:p>
            <a:endParaRPr lang="en-US" sz="1200" b="0" i="0" kern="1200" noProof="0" dirty="0" smtClean="0">
              <a:solidFill>
                <a:schemeClr val="tx1"/>
              </a:solidFill>
              <a:effectLst/>
              <a:latin typeface="+mn-lt"/>
              <a:ea typeface="+mn-ea"/>
              <a:cs typeface="+mn-cs"/>
            </a:endParaRPr>
          </a:p>
          <a:p>
            <a:pPr marL="171450" indent="-171450">
              <a:buFont typeface="Wingdings" panose="05000000000000000000" pitchFamily="2" charset="2"/>
              <a:buChar char="à"/>
            </a:pPr>
            <a:r>
              <a:rPr lang="en-US" sz="1200" b="0" i="0" kern="1200" baseline="0" noProof="0" dirty="0" smtClean="0">
                <a:solidFill>
                  <a:schemeClr val="tx1"/>
                </a:solidFill>
                <a:effectLst/>
                <a:latin typeface="+mn-lt"/>
                <a:ea typeface="+mn-ea"/>
                <a:cs typeface="+mn-cs"/>
                <a:sym typeface="Wingdings" panose="05000000000000000000" pitchFamily="2" charset="2"/>
              </a:rPr>
              <a:t>M</a:t>
            </a:r>
            <a:r>
              <a:rPr lang="en-US" sz="1200" b="0" i="0" kern="1200" noProof="0" dirty="0" smtClean="0">
                <a:solidFill>
                  <a:schemeClr val="tx1"/>
                </a:solidFill>
                <a:effectLst/>
                <a:latin typeface="+mn-lt"/>
                <a:ea typeface="+mn-ea"/>
                <a:cs typeface="+mn-cs"/>
              </a:rPr>
              <a:t>ix and match aspects from different workflows to suit your individual needs</a:t>
            </a:r>
          </a:p>
          <a:p>
            <a:pPr marL="0" indent="0">
              <a:buFont typeface="Wingdings" panose="05000000000000000000" pitchFamily="2" charset="2"/>
              <a:buNone/>
            </a:pP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25</a:t>
            </a:fld>
            <a:endParaRPr lang="en-US"/>
          </a:p>
        </p:txBody>
      </p:sp>
    </p:spTree>
    <p:extLst>
      <p:ext uri="{BB962C8B-B14F-4D97-AF65-F5344CB8AC3E}">
        <p14:creationId xmlns:p14="http://schemas.microsoft.com/office/powerpoint/2010/main" val="1150654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own local</a:t>
            </a:r>
            <a:r>
              <a:rPr lang="en-US" baseline="0" noProof="0" dirty="0" smtClean="0"/>
              <a:t> copy of repository</a:t>
            </a:r>
            <a:endParaRPr lang="en-US" noProof="0" dirty="0" smtClean="0"/>
          </a:p>
          <a:p>
            <a:r>
              <a:rPr lang="en-US" noProof="0" dirty="0" smtClean="0"/>
              <a:t>+ push commits when all ready</a:t>
            </a:r>
          </a:p>
          <a:p>
            <a:pPr marL="0" indent="0">
              <a:buFontTx/>
              <a:buNone/>
            </a:pPr>
            <a:r>
              <a:rPr lang="en-US" noProof="0" dirty="0" smtClean="0"/>
              <a:t>- work</a:t>
            </a:r>
            <a:r>
              <a:rPr lang="en-US" baseline="0" noProof="0" dirty="0" smtClean="0"/>
              <a:t> on new features not isolated</a:t>
            </a:r>
          </a:p>
          <a:p>
            <a:pPr marL="0" indent="0">
              <a:buFontTx/>
              <a:buNone/>
            </a:pPr>
            <a:r>
              <a:rPr lang="en-US" noProof="0" dirty="0" smtClean="0"/>
              <a:t>- potentially</a:t>
            </a:r>
            <a:r>
              <a:rPr lang="en-US" baseline="0" noProof="0" dirty="0" smtClean="0"/>
              <a:t> a lot of update to do each day + a lot of conflicts to resolve</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26</a:t>
            </a:fld>
            <a:endParaRPr lang="en-US"/>
          </a:p>
        </p:txBody>
      </p:sp>
    </p:spTree>
    <p:extLst>
      <p:ext uri="{BB962C8B-B14F-4D97-AF65-F5344CB8AC3E}">
        <p14:creationId xmlns:p14="http://schemas.microsoft.com/office/powerpoint/2010/main" val="359611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feature</a:t>
            </a:r>
            <a:r>
              <a:rPr lang="en-US" baseline="0" noProof="0" dirty="0" smtClean="0"/>
              <a:t> dedicated « work space »</a:t>
            </a:r>
            <a:endParaRPr lang="en-US" noProof="0" dirty="0" smtClean="0"/>
          </a:p>
          <a:p>
            <a:r>
              <a:rPr lang="en-US" noProof="0" dirty="0" smtClean="0"/>
              <a:t>+ encourage</a:t>
            </a:r>
            <a:r>
              <a:rPr lang="en-US" baseline="0" noProof="0" dirty="0" smtClean="0"/>
              <a:t> discussion &amp; communication between developers working on same feature</a:t>
            </a:r>
            <a:endParaRPr lang="en-US" noProof="0" dirty="0" smtClean="0"/>
          </a:p>
          <a:p>
            <a:r>
              <a:rPr lang="en-US" noProof="0" dirty="0" smtClean="0"/>
              <a:t>+ master branch never contains broken code</a:t>
            </a:r>
          </a:p>
          <a:p>
            <a:r>
              <a:rPr lang="en-US" noProof="0" dirty="0" smtClean="0"/>
              <a:t>- may result to a </a:t>
            </a:r>
            <a:r>
              <a:rPr lang="en-US" noProof="0" dirty="0" err="1" smtClean="0"/>
              <a:t>lof</a:t>
            </a:r>
            <a:r>
              <a:rPr lang="en-US" baseline="0" noProof="0" dirty="0" smtClean="0"/>
              <a:t> of branches on base repository</a:t>
            </a:r>
            <a:endParaRPr lang="en-US" noProof="0" dirty="0" smtClean="0"/>
          </a:p>
          <a:p>
            <a:r>
              <a:rPr lang="en-US" noProof="0" dirty="0" smtClean="0"/>
              <a:t>- no hosted/backup</a:t>
            </a:r>
            <a:r>
              <a:rPr lang="en-US" baseline="0" noProof="0" dirty="0" smtClean="0"/>
              <a:t> repository per developer</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27</a:t>
            </a:fld>
            <a:endParaRPr lang="en-US"/>
          </a:p>
        </p:txBody>
      </p:sp>
    </p:spTree>
    <p:extLst>
      <p:ext uri="{BB962C8B-B14F-4D97-AF65-F5344CB8AC3E}">
        <p14:creationId xmlns:p14="http://schemas.microsoft.com/office/powerpoint/2010/main" val="3552451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 no need to </a:t>
            </a:r>
            <a:r>
              <a:rPr lang="en-US" sz="1200" b="0" i="0" kern="1200" noProof="0" dirty="0" smtClean="0">
                <a:solidFill>
                  <a:schemeClr val="tx1"/>
                </a:solidFill>
                <a:effectLst/>
                <a:latin typeface="+mn-lt"/>
                <a:ea typeface="+mn-ea"/>
                <a:cs typeface="+mn-cs"/>
              </a:rPr>
              <a:t>give developers write access to the original codebase</a:t>
            </a:r>
          </a:p>
          <a:p>
            <a:r>
              <a:rPr lang="en-US" sz="1200" b="0" i="0" kern="1200" noProof="0" dirty="0" smtClean="0">
                <a:solidFill>
                  <a:schemeClr val="tx1"/>
                </a:solidFill>
                <a:effectLst/>
                <a:latin typeface="+mn-lt"/>
                <a:ea typeface="+mn-ea"/>
                <a:cs typeface="+mn-cs"/>
              </a:rPr>
              <a:t>+</a:t>
            </a:r>
            <a:r>
              <a:rPr lang="en-US" sz="1200" b="0" i="0" kern="1200" baseline="0" noProof="0" dirty="0" smtClean="0">
                <a:solidFill>
                  <a:schemeClr val="tx1"/>
                </a:solidFill>
                <a:effectLst/>
                <a:latin typeface="+mn-lt"/>
                <a:ea typeface="+mn-ea"/>
                <a:cs typeface="+mn-cs"/>
              </a:rPr>
              <a:t> no need to </a:t>
            </a:r>
            <a:r>
              <a:rPr lang="en-US" sz="1200" b="0" i="0" kern="1200" noProof="0" dirty="0" smtClean="0">
                <a:solidFill>
                  <a:schemeClr val="tx1"/>
                </a:solidFill>
                <a:effectLst/>
                <a:latin typeface="+mn-lt"/>
                <a:ea typeface="+mn-ea"/>
                <a:cs typeface="+mn-cs"/>
              </a:rPr>
              <a:t>push to a single central repository</a:t>
            </a:r>
          </a:p>
          <a:p>
            <a:r>
              <a:rPr lang="en-US" sz="1200" b="0" i="0" kern="1200" noProof="0" dirty="0" smtClean="0">
                <a:solidFill>
                  <a:schemeClr val="tx1"/>
                </a:solidFill>
                <a:effectLst/>
                <a:latin typeface="+mn-lt"/>
                <a:ea typeface="+mn-ea"/>
                <a:cs typeface="+mn-cs"/>
              </a:rPr>
              <a:t>+ “backup” repository per developer</a:t>
            </a:r>
            <a:r>
              <a:rPr lang="en-US" sz="1200" b="0" i="0" kern="1200" baseline="0" noProof="0" dirty="0" smtClean="0">
                <a:solidFill>
                  <a:schemeClr val="tx1"/>
                </a:solidFill>
                <a:effectLst/>
                <a:latin typeface="+mn-lt"/>
                <a:ea typeface="+mn-ea"/>
                <a:cs typeface="+mn-cs"/>
              </a:rPr>
              <a:t> (dev makes what he wants on his fork repo)</a:t>
            </a:r>
          </a:p>
          <a:p>
            <a:r>
              <a:rPr lang="en-US" sz="1200" b="0" i="0" kern="1200" baseline="0" noProof="0" dirty="0" smtClean="0">
                <a:solidFill>
                  <a:schemeClr val="tx1"/>
                </a:solidFill>
                <a:effectLst/>
                <a:latin typeface="+mn-lt"/>
                <a:ea typeface="+mn-ea"/>
                <a:cs typeface="+mn-cs"/>
              </a:rPr>
              <a:t>- one more remote to configure/manage</a:t>
            </a:r>
            <a:endParaRPr lang="en-US" sz="1200" b="0" i="0" kern="1200" noProof="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28</a:t>
            </a:fld>
            <a:endParaRPr lang="en-US"/>
          </a:p>
        </p:txBody>
      </p:sp>
    </p:spTree>
    <p:extLst>
      <p:ext uri="{BB962C8B-B14F-4D97-AF65-F5344CB8AC3E}">
        <p14:creationId xmlns:p14="http://schemas.microsoft.com/office/powerpoint/2010/main" val="1036180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29</a:t>
            </a:fld>
            <a:endParaRPr lang="en-US"/>
          </a:p>
        </p:txBody>
      </p:sp>
    </p:spTree>
    <p:extLst>
      <p:ext uri="{BB962C8B-B14F-4D97-AF65-F5344CB8AC3E}">
        <p14:creationId xmlns:p14="http://schemas.microsoft.com/office/powerpoint/2010/main" val="104059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30</a:t>
            </a:fld>
            <a:endParaRPr lang="en-US"/>
          </a:p>
        </p:txBody>
      </p:sp>
    </p:spTree>
    <p:extLst>
      <p:ext uri="{BB962C8B-B14F-4D97-AF65-F5344CB8AC3E}">
        <p14:creationId xmlns:p14="http://schemas.microsoft.com/office/powerpoint/2010/main" val="802533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 define precise interactions &amp; roles</a:t>
            </a:r>
          </a:p>
          <a:p>
            <a:r>
              <a:rPr lang="en-US" baseline="0" noProof="0" dirty="0" smtClean="0"/>
              <a:t>+ very complete</a:t>
            </a:r>
          </a:p>
          <a:p>
            <a:r>
              <a:rPr lang="en-US" baseline="0" noProof="0" dirty="0" smtClean="0"/>
              <a:t>- hard to handle in a GUI</a:t>
            </a:r>
          </a:p>
          <a:p>
            <a:pPr marL="0" indent="0">
              <a:buFontTx/>
              <a:buNone/>
            </a:pPr>
            <a:r>
              <a:rPr lang="en-US" baseline="0" noProof="0" dirty="0" smtClean="0"/>
              <a:t>- merging &amp; cherry picking process may take a lot of time</a:t>
            </a:r>
          </a:p>
          <a:p>
            <a:pPr marL="0" indent="0">
              <a:buFontTx/>
              <a:buNone/>
            </a:pPr>
            <a:r>
              <a:rPr lang="en-US" noProof="0" dirty="0" smtClean="0"/>
              <a:t>- may be overcomplicated for not smaller projects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31</a:t>
            </a:fld>
            <a:endParaRPr lang="en-US"/>
          </a:p>
        </p:txBody>
      </p:sp>
    </p:spTree>
    <p:extLst>
      <p:ext uri="{BB962C8B-B14F-4D97-AF65-F5344CB8AC3E}">
        <p14:creationId xmlns:p14="http://schemas.microsoft.com/office/powerpoint/2010/main" val="2282760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Feature branch</a:t>
            </a:r>
            <a:r>
              <a:rPr lang="en-US" baseline="0" noProof="0" dirty="0" smtClean="0"/>
              <a:t> (+ Forking) + simple rules</a:t>
            </a:r>
            <a:endParaRPr lang="en-US" noProof="0" dirty="0" smtClean="0"/>
          </a:p>
          <a:p>
            <a:endParaRPr lang="en-US" noProof="0" dirty="0" smtClean="0"/>
          </a:p>
          <a:p>
            <a:r>
              <a:rPr lang="en-US" noProof="0" dirty="0" smtClean="0"/>
              <a:t>Each commit is considered a separate unit of change --&gt; rollback must</a:t>
            </a:r>
            <a:r>
              <a:rPr lang="en-US" baseline="0" noProof="0" dirty="0" smtClean="0"/>
              <a:t> be possible</a:t>
            </a:r>
            <a:r>
              <a:rPr lang="en-US" noProof="0" dirty="0" smtClean="0"/>
              <a:t> if a bug is found, or if you decide to head in a different direction</a:t>
            </a:r>
          </a:p>
          <a:p>
            <a:endParaRPr lang="en-US" noProof="0" dirty="0" smtClean="0"/>
          </a:p>
          <a:p>
            <a:r>
              <a:rPr lang="en-US" noProof="0" dirty="0" smtClean="0">
                <a:sym typeface="Wingdings" panose="05000000000000000000" pitchFamily="2" charset="2"/>
              </a:rPr>
              <a:t>--&gt;</a:t>
            </a:r>
            <a:r>
              <a:rPr lang="en-US" baseline="0" noProof="0" dirty="0" smtClean="0">
                <a:sym typeface="Wingdings" panose="05000000000000000000" pitchFamily="2" charset="2"/>
              </a:rPr>
              <a:t> Make the process as simple as possible in order for anybody to understand it </a:t>
            </a:r>
            <a:endParaRPr lang="en-US" noProof="0" dirty="0" smtClean="0"/>
          </a:p>
          <a:p>
            <a:endParaRPr lang="en-US" noProof="0" dirty="0" smtClean="0"/>
          </a:p>
          <a:p>
            <a:r>
              <a:rPr lang="en-US" noProof="0" dirty="0" smtClean="0"/>
              <a:t>Do not wait</a:t>
            </a:r>
            <a:r>
              <a:rPr lang="en-US" baseline="0" noProof="0" dirty="0" smtClean="0"/>
              <a:t> before merging (avoid conflicts with other ongoing changes)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32</a:t>
            </a:fld>
            <a:endParaRPr lang="en-US"/>
          </a:p>
        </p:txBody>
      </p:sp>
    </p:spTree>
    <p:extLst>
      <p:ext uri="{BB962C8B-B14F-4D97-AF65-F5344CB8AC3E}">
        <p14:creationId xmlns:p14="http://schemas.microsoft.com/office/powerpoint/2010/main" val="2712222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33</a:t>
            </a:fld>
            <a:endParaRPr lang="en-US"/>
          </a:p>
        </p:txBody>
      </p:sp>
    </p:spTree>
    <p:extLst>
      <p:ext uri="{BB962C8B-B14F-4D97-AF65-F5344CB8AC3E}">
        <p14:creationId xmlns:p14="http://schemas.microsoft.com/office/powerpoint/2010/main" val="221549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EE = CE + additional features (</a:t>
            </a:r>
            <a:r>
              <a:rPr lang="en-US" sz="1200" b="0" i="0" kern="1200" noProof="0" dirty="0" smtClean="0">
                <a:solidFill>
                  <a:schemeClr val="tx1"/>
                </a:solidFill>
                <a:effectLst/>
                <a:latin typeface="+mn-lt"/>
                <a:ea typeface="+mn-ea"/>
                <a:cs typeface="+mn-cs"/>
              </a:rPr>
              <a:t>list of MR approvers by project, advanced</a:t>
            </a:r>
            <a:r>
              <a:rPr lang="en-US" sz="1200" b="0" i="0" kern="1200" baseline="0" noProof="0" dirty="0" smtClean="0">
                <a:solidFill>
                  <a:schemeClr val="tx1"/>
                </a:solidFill>
                <a:effectLst/>
                <a:latin typeface="+mn-lt"/>
                <a:ea typeface="+mn-ea"/>
                <a:cs typeface="+mn-cs"/>
              </a:rPr>
              <a:t> admin control, </a:t>
            </a:r>
            <a:r>
              <a:rPr lang="en-US" noProof="0" dirty="0" smtClean="0"/>
              <a:t>advanced support)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a:t>
            </a:fld>
            <a:endParaRPr lang="en-US"/>
          </a:p>
        </p:txBody>
      </p:sp>
    </p:spTree>
    <p:extLst>
      <p:ext uri="{BB962C8B-B14F-4D97-AF65-F5344CB8AC3E}">
        <p14:creationId xmlns:p14="http://schemas.microsoft.com/office/powerpoint/2010/main" val="888517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34</a:t>
            </a:fld>
            <a:endParaRPr lang="en-US"/>
          </a:p>
        </p:txBody>
      </p:sp>
    </p:spTree>
    <p:extLst>
      <p:ext uri="{BB962C8B-B14F-4D97-AF65-F5344CB8AC3E}">
        <p14:creationId xmlns:p14="http://schemas.microsoft.com/office/powerpoint/2010/main" val="3545984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sym typeface="Wingdings" panose="05000000000000000000" pitchFamily="2" charset="2"/>
              </a:rPr>
              <a:t>--&gt; i</a:t>
            </a:r>
            <a:r>
              <a:rPr lang="en-US" baseline="0" noProof="0" dirty="0" smtClean="0"/>
              <a:t>f anything seems irrelevant, let’s discuss and agree on a better solution</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35</a:t>
            </a:fld>
            <a:endParaRPr lang="en-US"/>
          </a:p>
        </p:txBody>
      </p:sp>
    </p:spTree>
    <p:extLst>
      <p:ext uri="{BB962C8B-B14F-4D97-AF65-F5344CB8AC3E}">
        <p14:creationId xmlns:p14="http://schemas.microsoft.com/office/powerpoint/2010/main" val="870344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36</a:t>
            </a:fld>
            <a:endParaRPr lang="en-US"/>
          </a:p>
        </p:txBody>
      </p:sp>
    </p:spTree>
    <p:extLst>
      <p:ext uri="{BB962C8B-B14F-4D97-AF65-F5344CB8AC3E}">
        <p14:creationId xmlns:p14="http://schemas.microsoft.com/office/powerpoint/2010/main" val="901290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Avoid very </a:t>
            </a:r>
            <a:r>
              <a:rPr lang="en-US" noProof="0" dirty="0" err="1" smtClean="0"/>
              <a:t>very</a:t>
            </a:r>
            <a:r>
              <a:rPr lang="en-US" noProof="0" dirty="0" smtClean="0"/>
              <a:t> recurrent conflict resolution</a:t>
            </a:r>
            <a:r>
              <a:rPr lang="en-US" baseline="0" noProof="0" dirty="0" smtClean="0"/>
              <a:t> when pulling from origin/master</a:t>
            </a:r>
          </a:p>
          <a:p>
            <a:endParaRPr lang="en-US" baseline="0" noProof="0" dirty="0" smtClean="0"/>
          </a:p>
          <a:p>
            <a:r>
              <a:rPr lang="en-US" baseline="0" noProof="0" dirty="0" smtClean="0"/>
              <a:t>Merge only when changes are ready and validated</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37</a:t>
            </a:fld>
            <a:endParaRPr lang="en-US"/>
          </a:p>
        </p:txBody>
      </p:sp>
    </p:spTree>
    <p:extLst>
      <p:ext uri="{BB962C8B-B14F-4D97-AF65-F5344CB8AC3E}">
        <p14:creationId xmlns:p14="http://schemas.microsoft.com/office/powerpoint/2010/main" val="2487132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38</a:t>
            </a:fld>
            <a:endParaRPr lang="en-US"/>
          </a:p>
        </p:txBody>
      </p:sp>
    </p:spTree>
    <p:extLst>
      <p:ext uri="{BB962C8B-B14F-4D97-AF65-F5344CB8AC3E}">
        <p14:creationId xmlns:p14="http://schemas.microsoft.com/office/powerpoint/2010/main" val="2812679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39</a:t>
            </a:fld>
            <a:endParaRPr lang="en-US"/>
          </a:p>
        </p:txBody>
      </p:sp>
    </p:spTree>
    <p:extLst>
      <p:ext uri="{BB962C8B-B14F-4D97-AF65-F5344CB8AC3E}">
        <p14:creationId xmlns:p14="http://schemas.microsoft.com/office/powerpoint/2010/main" val="3799055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 typeface="Wingdings" panose="05000000000000000000" pitchFamily="2" charset="2"/>
              <a:buNone/>
            </a:pPr>
            <a:r>
              <a:rPr lang="en-US" noProof="0" dirty="0" smtClean="0"/>
              <a:t>You have two repositories: one </a:t>
            </a:r>
            <a:r>
              <a:rPr lang="en-US" i="1" noProof="0" dirty="0" smtClean="0"/>
              <a:t>local </a:t>
            </a:r>
            <a:r>
              <a:rPr lang="en-US" noProof="0" dirty="0" smtClean="0"/>
              <a:t>and one </a:t>
            </a:r>
            <a:r>
              <a:rPr lang="en-US" i="1" noProof="0" dirty="0" smtClean="0"/>
              <a:t>on </a:t>
            </a:r>
            <a:r>
              <a:rPr lang="en-US" i="1" noProof="0" dirty="0" err="1" smtClean="0"/>
              <a:t>GitLab</a:t>
            </a:r>
            <a:endParaRPr lang="en-US" i="1" noProof="0" dirty="0" smtClean="0"/>
          </a:p>
          <a:p>
            <a:pPr marL="0" indent="0">
              <a:buFont typeface="Wingdings" panose="05000000000000000000" pitchFamily="2" charset="2"/>
              <a:buNone/>
            </a:pPr>
            <a:endParaRPr lang="en-US" i="1" noProof="0" dirty="0" smtClean="0"/>
          </a:p>
          <a:p>
            <a:pPr marL="0" indent="0">
              <a:buFont typeface="Wingdings" panose="05000000000000000000" pitchFamily="2" charset="2"/>
              <a:buNone/>
            </a:pPr>
            <a:r>
              <a:rPr lang="en-US" baseline="0" noProof="0" dirty="0" smtClean="0"/>
              <a:t>You create one local branch per Story and push it to </a:t>
            </a:r>
            <a:r>
              <a:rPr lang="en-US" noProof="0" dirty="0" smtClean="0"/>
              <a:t>origin/Story_...</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You pull updates from origin/master and push to origin/Story_...</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Only way</a:t>
            </a:r>
            <a:r>
              <a:rPr lang="en-US" baseline="0" noProof="0" dirty="0" smtClean="0"/>
              <a:t> to contribute to origin/master is via Merge Requests</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At least 2 other </a:t>
            </a:r>
            <a:r>
              <a:rPr lang="en-US" noProof="0" dirty="0" err="1" smtClean="0"/>
              <a:t>devs</a:t>
            </a:r>
            <a:r>
              <a:rPr lang="en-US" noProof="0" dirty="0" smtClean="0"/>
              <a:t> must approve (give OK) each MR</a:t>
            </a:r>
          </a:p>
          <a:p>
            <a:pPr marL="0" indent="0">
              <a:buFont typeface="Wingdings" panose="05000000000000000000" pitchFamily="2" charset="2"/>
              <a:buNone/>
            </a:pPr>
            <a:endParaRPr lang="en-US" noProof="0" dirty="0" smtClean="0"/>
          </a:p>
          <a:p>
            <a:pPr marL="0" indent="0">
              <a:buFont typeface="Wingdings" panose="05000000000000000000" pitchFamily="2" charset="2"/>
              <a:buNone/>
            </a:pPr>
            <a:r>
              <a:rPr lang="en-US" noProof="0" dirty="0" smtClean="0"/>
              <a:t>A MR cannot be merged</a:t>
            </a:r>
            <a:r>
              <a:rPr lang="en-US" baseline="0" noProof="0" dirty="0" smtClean="0"/>
              <a:t> if it does not respect rules | didn’t get approvals | does not build | contains Sonar critical or blocker issue</a:t>
            </a:r>
            <a:endParaRPr lang="en-US" noProof="0" dirty="0" smtClean="0"/>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40</a:t>
            </a:fld>
            <a:endParaRPr lang="en-US"/>
          </a:p>
        </p:txBody>
      </p:sp>
    </p:spTree>
    <p:extLst>
      <p:ext uri="{BB962C8B-B14F-4D97-AF65-F5344CB8AC3E}">
        <p14:creationId xmlns:p14="http://schemas.microsoft.com/office/powerpoint/2010/main" val="1259122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41</a:t>
            </a:fld>
            <a:endParaRPr lang="en-US"/>
          </a:p>
        </p:txBody>
      </p:sp>
    </p:spTree>
    <p:extLst>
      <p:ext uri="{BB962C8B-B14F-4D97-AF65-F5344CB8AC3E}">
        <p14:creationId xmlns:p14="http://schemas.microsoft.com/office/powerpoint/2010/main" val="1018124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44</a:t>
            </a:fld>
            <a:endParaRPr lang="en-US"/>
          </a:p>
        </p:txBody>
      </p:sp>
    </p:spTree>
    <p:extLst>
      <p:ext uri="{BB962C8B-B14F-4D97-AF65-F5344CB8AC3E}">
        <p14:creationId xmlns:p14="http://schemas.microsoft.com/office/powerpoint/2010/main" val="541684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sym typeface="Wingdings" panose="05000000000000000000" pitchFamily="2" charset="2"/>
              </a:rPr>
              <a:t>--&gt;</a:t>
            </a:r>
            <a:r>
              <a:rPr lang="en-US" baseline="0" noProof="0" dirty="0" smtClean="0">
                <a:sym typeface="Wingdings" panose="05000000000000000000" pitchFamily="2" charset="2"/>
              </a:rPr>
              <a:t> Use </a:t>
            </a:r>
            <a:r>
              <a:rPr lang="en-US" baseline="0" noProof="0" dirty="0" err="1" smtClean="0">
                <a:sym typeface="Wingdings" panose="05000000000000000000" pitchFamily="2" charset="2"/>
              </a:rPr>
              <a:t>Git</a:t>
            </a:r>
            <a:r>
              <a:rPr lang="en-US" baseline="0" noProof="0" dirty="0" smtClean="0">
                <a:sym typeface="Wingdings" panose="05000000000000000000" pitchFamily="2" charset="2"/>
              </a:rPr>
              <a:t> presentation &amp; training to remember commands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45</a:t>
            </a:fld>
            <a:endParaRPr lang="en-US"/>
          </a:p>
        </p:txBody>
      </p:sp>
    </p:spTree>
    <p:extLst>
      <p:ext uri="{BB962C8B-B14F-4D97-AF65-F5344CB8AC3E}">
        <p14:creationId xmlns:p14="http://schemas.microsoft.com/office/powerpoint/2010/main" val="181501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S</a:t>
            </a:r>
            <a:r>
              <a:rPr lang="en-US" noProof="0" smtClean="0"/>
              <a:t>everal </a:t>
            </a:r>
            <a:r>
              <a:rPr lang="en-US" noProof="0" dirty="0" smtClean="0"/>
              <a:t>possible workflows with </a:t>
            </a:r>
            <a:r>
              <a:rPr lang="en-US" noProof="0" dirty="0" err="1" smtClean="0"/>
              <a:t>Git</a:t>
            </a:r>
            <a:r>
              <a:rPr lang="en-US" noProof="0" dirty="0" smtClean="0"/>
              <a:t>/</a:t>
            </a:r>
            <a:r>
              <a:rPr lang="en-US" noProof="0" dirty="0" err="1" smtClean="0"/>
              <a:t>GitLab</a:t>
            </a:r>
            <a:endParaRPr lang="en-US" noProof="0" dirty="0" smtClean="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7</a:t>
            </a:fld>
            <a:endParaRPr lang="en-US"/>
          </a:p>
        </p:txBody>
      </p:sp>
    </p:spTree>
    <p:extLst>
      <p:ext uri="{BB962C8B-B14F-4D97-AF65-F5344CB8AC3E}">
        <p14:creationId xmlns:p14="http://schemas.microsoft.com/office/powerpoint/2010/main" val="511643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sym typeface="Wingdings" panose="05000000000000000000" pitchFamily="2" charset="2"/>
              </a:rPr>
              <a:t>--&gt;</a:t>
            </a:r>
            <a:r>
              <a:rPr lang="en-US" baseline="0" noProof="0" dirty="0" smtClean="0">
                <a:sym typeface="Wingdings" panose="05000000000000000000" pitchFamily="2" charset="2"/>
              </a:rPr>
              <a:t> Use </a:t>
            </a:r>
            <a:r>
              <a:rPr lang="en-US" baseline="0" noProof="0" dirty="0" err="1" smtClean="0">
                <a:sym typeface="Wingdings" panose="05000000000000000000" pitchFamily="2" charset="2"/>
              </a:rPr>
              <a:t>Git</a:t>
            </a:r>
            <a:r>
              <a:rPr lang="en-US" baseline="0" noProof="0" dirty="0" smtClean="0">
                <a:sym typeface="Wingdings" panose="05000000000000000000" pitchFamily="2" charset="2"/>
              </a:rPr>
              <a:t> presentation &amp; training to remember commands</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46</a:t>
            </a:fld>
            <a:endParaRPr lang="en-US"/>
          </a:p>
        </p:txBody>
      </p:sp>
    </p:spTree>
    <p:extLst>
      <p:ext uri="{BB962C8B-B14F-4D97-AF65-F5344CB8AC3E}">
        <p14:creationId xmlns:p14="http://schemas.microsoft.com/office/powerpoint/2010/main" val="3776700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47</a:t>
            </a:fld>
            <a:endParaRPr lang="en-US"/>
          </a:p>
        </p:txBody>
      </p:sp>
    </p:spTree>
    <p:extLst>
      <p:ext uri="{BB962C8B-B14F-4D97-AF65-F5344CB8AC3E}">
        <p14:creationId xmlns:p14="http://schemas.microsoft.com/office/powerpoint/2010/main" val="2152371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48</a:t>
            </a:fld>
            <a:endParaRPr lang="en-US"/>
          </a:p>
        </p:txBody>
      </p:sp>
    </p:spTree>
    <p:extLst>
      <p:ext uri="{BB962C8B-B14F-4D97-AF65-F5344CB8AC3E}">
        <p14:creationId xmlns:p14="http://schemas.microsoft.com/office/powerpoint/2010/main" val="4193282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49</a:t>
            </a:fld>
            <a:endParaRPr lang="en-US"/>
          </a:p>
        </p:txBody>
      </p:sp>
    </p:spTree>
    <p:extLst>
      <p:ext uri="{BB962C8B-B14F-4D97-AF65-F5344CB8AC3E}">
        <p14:creationId xmlns:p14="http://schemas.microsoft.com/office/powerpoint/2010/main" val="3712759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50</a:t>
            </a:fld>
            <a:endParaRPr lang="en-US"/>
          </a:p>
        </p:txBody>
      </p:sp>
    </p:spTree>
    <p:extLst>
      <p:ext uri="{BB962C8B-B14F-4D97-AF65-F5344CB8AC3E}">
        <p14:creationId xmlns:p14="http://schemas.microsoft.com/office/powerpoint/2010/main" val="2179754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51</a:t>
            </a:fld>
            <a:endParaRPr lang="en-US"/>
          </a:p>
        </p:txBody>
      </p:sp>
    </p:spTree>
    <p:extLst>
      <p:ext uri="{BB962C8B-B14F-4D97-AF65-F5344CB8AC3E}">
        <p14:creationId xmlns:p14="http://schemas.microsoft.com/office/powerpoint/2010/main" val="458194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52</a:t>
            </a:fld>
            <a:endParaRPr lang="en-US"/>
          </a:p>
        </p:txBody>
      </p:sp>
    </p:spTree>
    <p:extLst>
      <p:ext uri="{BB962C8B-B14F-4D97-AF65-F5344CB8AC3E}">
        <p14:creationId xmlns:p14="http://schemas.microsoft.com/office/powerpoint/2010/main" val="3516549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53</a:t>
            </a:fld>
            <a:endParaRPr lang="en-US"/>
          </a:p>
        </p:txBody>
      </p:sp>
    </p:spTree>
    <p:extLst>
      <p:ext uri="{BB962C8B-B14F-4D97-AF65-F5344CB8AC3E}">
        <p14:creationId xmlns:p14="http://schemas.microsoft.com/office/powerpoint/2010/main" val="3962755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54</a:t>
            </a:fld>
            <a:endParaRPr lang="en-US"/>
          </a:p>
        </p:txBody>
      </p:sp>
    </p:spTree>
    <p:extLst>
      <p:ext uri="{BB962C8B-B14F-4D97-AF65-F5344CB8AC3E}">
        <p14:creationId xmlns:p14="http://schemas.microsoft.com/office/powerpoint/2010/main" val="210503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For</a:t>
            </a:r>
            <a:r>
              <a:rPr lang="en-US" baseline="0" noProof="0" dirty="0" smtClean="0"/>
              <a:t> the purpose of the training </a:t>
            </a:r>
            <a:r>
              <a:rPr lang="en-US" b="1" baseline="0" noProof="0" dirty="0" smtClean="0"/>
              <a:t>each attendee </a:t>
            </a:r>
            <a:r>
              <a:rPr lang="en-US" baseline="0" noProof="0" dirty="0" smtClean="0"/>
              <a:t>must both:</a:t>
            </a:r>
          </a:p>
          <a:p>
            <a:r>
              <a:rPr lang="en-US" baseline="0" noProof="0" dirty="0" smtClean="0"/>
              <a:t>- Create a Merge Request &amp; assign someone else</a:t>
            </a:r>
          </a:p>
          <a:p>
            <a:r>
              <a:rPr lang="en-US" baseline="0" noProof="0" dirty="0" smtClean="0"/>
              <a:t>- Get assigned on a Merge Request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55</a:t>
            </a:fld>
            <a:endParaRPr lang="en-US"/>
          </a:p>
        </p:txBody>
      </p:sp>
    </p:spTree>
    <p:extLst>
      <p:ext uri="{BB962C8B-B14F-4D97-AF65-F5344CB8AC3E}">
        <p14:creationId xmlns:p14="http://schemas.microsoft.com/office/powerpoint/2010/main" val="323822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9</a:t>
            </a:fld>
            <a:endParaRPr lang="en-US"/>
          </a:p>
        </p:txBody>
      </p:sp>
    </p:spTree>
    <p:extLst>
      <p:ext uri="{BB962C8B-B14F-4D97-AF65-F5344CB8AC3E}">
        <p14:creationId xmlns:p14="http://schemas.microsoft.com/office/powerpoint/2010/main" val="15416692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56</a:t>
            </a:fld>
            <a:endParaRPr lang="en-US"/>
          </a:p>
        </p:txBody>
      </p:sp>
    </p:spTree>
    <p:extLst>
      <p:ext uri="{BB962C8B-B14F-4D97-AF65-F5344CB8AC3E}">
        <p14:creationId xmlns:p14="http://schemas.microsoft.com/office/powerpoint/2010/main" val="2519047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57</a:t>
            </a:fld>
            <a:endParaRPr lang="en-US"/>
          </a:p>
        </p:txBody>
      </p:sp>
    </p:spTree>
    <p:extLst>
      <p:ext uri="{BB962C8B-B14F-4D97-AF65-F5344CB8AC3E}">
        <p14:creationId xmlns:p14="http://schemas.microsoft.com/office/powerpoint/2010/main" val="388590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58</a:t>
            </a:fld>
            <a:endParaRPr lang="en-US"/>
          </a:p>
        </p:txBody>
      </p:sp>
    </p:spTree>
    <p:extLst>
      <p:ext uri="{BB962C8B-B14F-4D97-AF65-F5344CB8AC3E}">
        <p14:creationId xmlns:p14="http://schemas.microsoft.com/office/powerpoint/2010/main" val="1827786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59</a:t>
            </a:fld>
            <a:endParaRPr lang="en-US"/>
          </a:p>
        </p:txBody>
      </p:sp>
    </p:spTree>
    <p:extLst>
      <p:ext uri="{BB962C8B-B14F-4D97-AF65-F5344CB8AC3E}">
        <p14:creationId xmlns:p14="http://schemas.microsoft.com/office/powerpoint/2010/main" val="1572553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--&gt; show on real Pull Request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60</a:t>
            </a:fld>
            <a:endParaRPr lang="en-US"/>
          </a:p>
        </p:txBody>
      </p:sp>
    </p:spTree>
    <p:extLst>
      <p:ext uri="{BB962C8B-B14F-4D97-AF65-F5344CB8AC3E}">
        <p14:creationId xmlns:p14="http://schemas.microsoft.com/office/powerpoint/2010/main" val="1654994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Cannot merge if all discussions are not resolved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smtClean="0"/>
              <a:t>--&gt; show on real Pull Request</a:t>
            </a:r>
          </a:p>
          <a:p>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61</a:t>
            </a:fld>
            <a:endParaRPr lang="en-US"/>
          </a:p>
        </p:txBody>
      </p:sp>
    </p:spTree>
    <p:extLst>
      <p:ext uri="{BB962C8B-B14F-4D97-AF65-F5344CB8AC3E}">
        <p14:creationId xmlns:p14="http://schemas.microsoft.com/office/powerpoint/2010/main" val="1850095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62</a:t>
            </a:fld>
            <a:endParaRPr lang="en-US"/>
          </a:p>
        </p:txBody>
      </p:sp>
    </p:spTree>
    <p:extLst>
      <p:ext uri="{BB962C8B-B14F-4D97-AF65-F5344CB8AC3E}">
        <p14:creationId xmlns:p14="http://schemas.microsoft.com/office/powerpoint/2010/main" val="322097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63</a:t>
            </a:fld>
            <a:endParaRPr lang="en-US"/>
          </a:p>
        </p:txBody>
      </p:sp>
    </p:spTree>
    <p:extLst>
      <p:ext uri="{BB962C8B-B14F-4D97-AF65-F5344CB8AC3E}">
        <p14:creationId xmlns:p14="http://schemas.microsoft.com/office/powerpoint/2010/main" val="168967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10</a:t>
            </a:fld>
            <a:endParaRPr lang="en-US"/>
          </a:p>
        </p:txBody>
      </p:sp>
    </p:spTree>
    <p:extLst>
      <p:ext uri="{BB962C8B-B14F-4D97-AF65-F5344CB8AC3E}">
        <p14:creationId xmlns:p14="http://schemas.microsoft.com/office/powerpoint/2010/main" val="258250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Project</a:t>
            </a:r>
            <a:r>
              <a:rPr lang="en-US" baseline="0" noProof="0" dirty="0" smtClean="0"/>
              <a:t> files explorer</a:t>
            </a:r>
          </a:p>
          <a:p>
            <a:endParaRPr lang="en-US" baseline="0" noProof="0" dirty="0" smtClean="0"/>
          </a:p>
          <a:p>
            <a:r>
              <a:rPr lang="en-US" baseline="0" noProof="0" dirty="0" smtClean="0"/>
              <a:t>file search shortcut --&gt; just press ‘t’</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11</a:t>
            </a:fld>
            <a:endParaRPr lang="en-US"/>
          </a:p>
        </p:txBody>
      </p:sp>
    </p:spTree>
    <p:extLst>
      <p:ext uri="{BB962C8B-B14F-4D97-AF65-F5344CB8AC3E}">
        <p14:creationId xmlns:p14="http://schemas.microsoft.com/office/powerpoint/2010/main" val="68303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Commits view (by branch)</a:t>
            </a:r>
            <a:endParaRPr lang="en-US" noProof="0"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12</a:t>
            </a:fld>
            <a:endParaRPr lang="en-US"/>
          </a:p>
        </p:txBody>
      </p:sp>
    </p:spTree>
    <p:extLst>
      <p:ext uri="{BB962C8B-B14F-4D97-AF65-F5344CB8AC3E}">
        <p14:creationId xmlns:p14="http://schemas.microsoft.com/office/powerpoint/2010/main" val="154984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Compare</a:t>
            </a:r>
            <a:r>
              <a:rPr lang="fr-FR" baseline="0" dirty="0" smtClean="0"/>
              <a:t> branches</a:t>
            </a:r>
            <a:endParaRPr lang="fr-FR" dirty="0"/>
          </a:p>
        </p:txBody>
      </p:sp>
      <p:sp>
        <p:nvSpPr>
          <p:cNvPr id="4" name="Espace réservé du numéro de diapositive 3"/>
          <p:cNvSpPr>
            <a:spLocks noGrp="1"/>
          </p:cNvSpPr>
          <p:nvPr>
            <p:ph type="sldNum" sz="quarter" idx="10"/>
          </p:nvPr>
        </p:nvSpPr>
        <p:spPr/>
        <p:txBody>
          <a:bodyPr/>
          <a:lstStyle/>
          <a:p>
            <a:fld id="{C51352D6-DB90-4E7F-9D63-052A5F9664B4}" type="slidenum">
              <a:rPr lang="en-US" smtClean="0"/>
              <a:t>13</a:t>
            </a:fld>
            <a:endParaRPr lang="en-US"/>
          </a:p>
        </p:txBody>
      </p:sp>
    </p:spTree>
    <p:extLst>
      <p:ext uri="{BB962C8B-B14F-4D97-AF65-F5344CB8AC3E}">
        <p14:creationId xmlns:p14="http://schemas.microsoft.com/office/powerpoint/2010/main" val="3229633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7" name="Picture 3" descr="T:\AUTRE\Ressources\Sopra stuff\Photo PPT\SOPRA_BANKING_WEALTH.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138" b="4789"/>
          <a:stretch/>
        </p:blipFill>
        <p:spPr bwMode="auto">
          <a:xfrm>
            <a:off x="120035" y="0"/>
            <a:ext cx="90168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4"/>
          <p:cNvGrpSpPr>
            <a:grpSpLocks noChangeAspect="1"/>
          </p:cNvGrpSpPr>
          <p:nvPr userDrawn="1"/>
        </p:nvGrpSpPr>
        <p:grpSpPr bwMode="auto">
          <a:xfrm>
            <a:off x="457200" y="4164187"/>
            <a:ext cx="3599295" cy="541163"/>
            <a:chOff x="1837" y="2436"/>
            <a:chExt cx="2554" cy="384"/>
          </a:xfrm>
        </p:grpSpPr>
        <p:sp>
          <p:nvSpPr>
            <p:cNvPr id="66"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7" name="Freeform 66"/>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8" name="Freeform 67"/>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9" name="Freeform 68"/>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0" name="Freeform 69"/>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1" name="Freeform 70"/>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2" name="Freeform 71"/>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3" name="Freeform 72"/>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4" name="Freeform 73"/>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5" name="Freeform 74"/>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6" name="Freeform 75"/>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7" name="Freeform 76"/>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8" name="Freeform 77"/>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9" name="Freeform 78"/>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0" name="Freeform 79"/>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1" name="Freeform 80"/>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2" name="Freeform 81"/>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3" name="Freeform 82"/>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4" name="Freeform 83"/>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5" name="Freeform 84"/>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6" name="Freeform 85"/>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7" name="Freeform 86"/>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8" name="Rectangle 87"/>
            <p:cNvSpPr>
              <a:spLocks noChangeArrowheads="1"/>
            </p:cNvSpPr>
            <p:nvPr/>
          </p:nvSpPr>
          <p:spPr bwMode="auto">
            <a:xfrm>
              <a:off x="3987" y="2495"/>
              <a:ext cx="31" cy="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9" name="Oval 88"/>
            <p:cNvSpPr>
              <a:spLocks noChangeArrowheads="1"/>
            </p:cNvSpPr>
            <p:nvPr/>
          </p:nvSpPr>
          <p:spPr bwMode="auto">
            <a:xfrm>
              <a:off x="3982" y="2437"/>
              <a:ext cx="40" cy="4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0" name="Freeform 89"/>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1" name="Freeform 90"/>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92" name="Rectangle 91"/>
          <p:cNvSpPr/>
          <p:nvPr userDrawn="1"/>
        </p:nvSpPr>
        <p:spPr>
          <a:xfrm>
            <a:off x="458714" y="356740"/>
            <a:ext cx="2977010" cy="2977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TextBox 32"/>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4" name="Text Placeholder 3"/>
          <p:cNvSpPr>
            <a:spLocks noGrp="1"/>
          </p:cNvSpPr>
          <p:nvPr>
            <p:ph type="body" sz="quarter" idx="10" hasCustomPrompt="1"/>
          </p:nvPr>
        </p:nvSpPr>
        <p:spPr>
          <a:xfrm>
            <a:off x="679021" y="590550"/>
            <a:ext cx="2523452" cy="1907261"/>
          </a:xfrm>
          <a:prstGeom prst="rect">
            <a:avLst/>
          </a:prstGeom>
        </p:spPr>
        <p:txBody>
          <a:bodyPr/>
          <a:lstStyle>
            <a:lvl1pPr>
              <a:defRPr sz="2800" b="1">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Type your title in this area.</a:t>
            </a:r>
            <a:endParaRPr lang="en-US" noProof="0" dirty="0"/>
          </a:p>
        </p:txBody>
      </p:sp>
      <p:sp>
        <p:nvSpPr>
          <p:cNvPr id="38" name="Text Placeholder 7"/>
          <p:cNvSpPr>
            <a:spLocks noGrp="1"/>
          </p:cNvSpPr>
          <p:nvPr>
            <p:ph type="body" sz="quarter" idx="11" hasCustomPrompt="1"/>
          </p:nvPr>
        </p:nvSpPr>
        <p:spPr>
          <a:xfrm>
            <a:off x="679021" y="2495550"/>
            <a:ext cx="2523456" cy="245967"/>
          </a:xfrm>
          <a:prstGeom prst="rect">
            <a:avLst/>
          </a:prstGeom>
        </p:spPr>
        <p:txBody>
          <a:bodyPr/>
          <a:lstStyle>
            <a:lvl1pPr>
              <a:defRPr sz="1600">
                <a:solidFill>
                  <a:schemeClr val="bg1"/>
                </a:solidFill>
                <a:latin typeface="+mn-lt"/>
              </a:defRPr>
            </a:lvl1pPr>
          </a:lstStyle>
          <a:p>
            <a:pPr lvl="0"/>
            <a:r>
              <a:rPr lang="en-US" noProof="0" dirty="0" smtClean="0"/>
              <a:t>Name</a:t>
            </a:r>
            <a:endParaRPr lang="en-US" noProof="0" dirty="0"/>
          </a:p>
        </p:txBody>
      </p:sp>
      <p:sp>
        <p:nvSpPr>
          <p:cNvPr id="39" name="Text Placeholder 7"/>
          <p:cNvSpPr>
            <a:spLocks noGrp="1"/>
          </p:cNvSpPr>
          <p:nvPr>
            <p:ph type="body" sz="quarter" idx="12" hasCustomPrompt="1"/>
          </p:nvPr>
        </p:nvSpPr>
        <p:spPr>
          <a:xfrm>
            <a:off x="679021" y="2749551"/>
            <a:ext cx="2523456" cy="245967"/>
          </a:xfrm>
          <a:prstGeom prst="rect">
            <a:avLst/>
          </a:prstGeom>
        </p:spPr>
        <p:txBody>
          <a:bodyPr/>
          <a:lstStyle>
            <a:lvl1pPr>
              <a:defRPr sz="1400">
                <a:solidFill>
                  <a:schemeClr val="bg1"/>
                </a:solidFill>
                <a:latin typeface="+mn-lt"/>
              </a:defRPr>
            </a:lvl1pPr>
          </a:lstStyle>
          <a:p>
            <a:pPr lvl="0"/>
            <a:r>
              <a:rPr lang="en-US" noProof="0" dirty="0" smtClean="0"/>
              <a:t>date, place</a:t>
            </a:r>
            <a:endParaRPr lang="en-US" noProof="0" dirty="0"/>
          </a:p>
        </p:txBody>
      </p:sp>
      <p:sp>
        <p:nvSpPr>
          <p:cNvPr id="41"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97311549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sp>
        <p:nvSpPr>
          <p:cNvPr id="2" name="Rechteck 1"/>
          <p:cNvSpPr/>
          <p:nvPr userDrawn="1"/>
        </p:nvSpPr>
        <p:spPr>
          <a:xfrm>
            <a:off x="9016800"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rot="16200000">
            <a:off x="8204100"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8884165"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8169577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ext">
    <p:spTree>
      <p:nvGrpSpPr>
        <p:cNvPr id="1" name=""/>
        <p:cNvGrpSpPr/>
        <p:nvPr/>
      </p:nvGrpSpPr>
      <p:grpSpPr>
        <a:xfrm>
          <a:off x="0" y="0"/>
          <a:ext cx="0" cy="0"/>
          <a:chOff x="0" y="0"/>
          <a:chExt cx="0" cy="0"/>
        </a:xfrm>
      </p:grpSpPr>
      <p:sp>
        <p:nvSpPr>
          <p:cNvPr id="2"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54067055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ext">
    <p:spTree>
      <p:nvGrpSpPr>
        <p:cNvPr id="1" name=""/>
        <p:cNvGrpSpPr/>
        <p:nvPr/>
      </p:nvGrpSpPr>
      <p:grpSpPr>
        <a:xfrm>
          <a:off x="0" y="0"/>
          <a:ext cx="0" cy="0"/>
          <a:chOff x="0" y="0"/>
          <a:chExt cx="0" cy="0"/>
        </a:xfrm>
      </p:grpSpPr>
      <p:sp>
        <p:nvSpPr>
          <p:cNvPr id="5" name="Rechteck 1"/>
          <p:cNvSpPr/>
          <p:nvPr userDrawn="1"/>
        </p:nvSpPr>
        <p:spPr>
          <a:xfrm rot="5400000">
            <a:off x="4508400" y="5078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extBox 5"/>
          <p:cNvSpPr txBox="1"/>
          <p:nvPr userDrawn="1"/>
        </p:nvSpPr>
        <p:spPr bwMode="black">
          <a:xfrm>
            <a:off x="1" y="5033732"/>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7" name="Slide Number Placeholder 2"/>
          <p:cNvSpPr txBox="1">
            <a:spLocks/>
          </p:cNvSpPr>
          <p:nvPr userDrawn="1"/>
        </p:nvSpPr>
        <p:spPr>
          <a:xfrm>
            <a:off x="8737202" y="498756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5558797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ext">
    <p:spTree>
      <p:nvGrpSpPr>
        <p:cNvPr id="1" name=""/>
        <p:cNvGrpSpPr/>
        <p:nvPr/>
      </p:nvGrpSpPr>
      <p:grpSpPr>
        <a:xfrm>
          <a:off x="0" y="0"/>
          <a:ext cx="0" cy="0"/>
          <a:chOff x="0" y="0"/>
          <a:chExt cx="0" cy="0"/>
        </a:xfrm>
      </p:grpSpPr>
      <p:sp>
        <p:nvSpPr>
          <p:cNvPr id="5" name="Rectangle 4"/>
          <p:cNvSpPr/>
          <p:nvPr userDrawn="1"/>
        </p:nvSpPr>
        <p:spPr>
          <a:xfrm>
            <a:off x="124264" y="0"/>
            <a:ext cx="9019736"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8"/>
          <p:cNvSpPr>
            <a:spLocks noGrp="1"/>
          </p:cNvSpPr>
          <p:nvPr>
            <p:ph type="title"/>
          </p:nvPr>
        </p:nvSpPr>
        <p:spPr>
          <a:xfrm>
            <a:off x="457200" y="408296"/>
            <a:ext cx="8229600" cy="601661"/>
          </a:xfrm>
          <a:prstGeom prst="rect">
            <a:avLst/>
          </a:prstGeom>
        </p:spPr>
        <p:txBody>
          <a:bodyPr/>
          <a:lstStyle>
            <a:lvl1pPr>
              <a:defRPr sz="3600" b="1">
                <a:latin typeface="Roboto Condensed" panose="02000000000000000000" pitchFamily="2" charset="0"/>
                <a:ea typeface="Roboto Condensed" panose="02000000000000000000" pitchFamily="2" charset="0"/>
              </a:defRPr>
            </a:lvl1pPr>
          </a:lstStyle>
          <a:p>
            <a:r>
              <a:rPr lang="en-US" noProof="0" dirty="0" smtClean="0"/>
              <a:t>Click to edit Master title style</a:t>
            </a:r>
            <a:endParaRPr lang="en-US" noProof="0" dirty="0"/>
          </a:p>
        </p:txBody>
      </p:sp>
      <p:sp>
        <p:nvSpPr>
          <p:cNvPr id="7" name="Content Placeholder 10"/>
          <p:cNvSpPr>
            <a:spLocks noGrp="1"/>
          </p:cNvSpPr>
          <p:nvPr>
            <p:ph sz="quarter" idx="10"/>
          </p:nvPr>
        </p:nvSpPr>
        <p:spPr>
          <a:xfrm>
            <a:off x="457200" y="1782762"/>
            <a:ext cx="8229600" cy="2998788"/>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 Placeholder 12"/>
          <p:cNvSpPr>
            <a:spLocks noGrp="1"/>
          </p:cNvSpPr>
          <p:nvPr>
            <p:ph type="body" sz="quarter" idx="11"/>
          </p:nvPr>
        </p:nvSpPr>
        <p:spPr>
          <a:xfrm>
            <a:off x="457200" y="986499"/>
            <a:ext cx="8229600" cy="381000"/>
          </a:xfrm>
          <a:prstGeom prst="rect">
            <a:avLst/>
          </a:prstGeom>
        </p:spPr>
        <p:txBody>
          <a:bodyPr/>
          <a:lstStyle>
            <a:lvl1pPr>
              <a:defRPr sz="2800">
                <a:solidFill>
                  <a:schemeClr val="bg1"/>
                </a:solidFill>
                <a:latin typeface="+mn-lt"/>
              </a:defRPr>
            </a:lvl1pPr>
          </a:lstStyle>
          <a:p>
            <a:pPr lvl="0"/>
            <a:r>
              <a:rPr lang="en-US" noProof="0" dirty="0" smtClean="0"/>
              <a:t>Click to edit Master text styles</a:t>
            </a:r>
            <a:endParaRPr lang="en-US" noProof="0" dirty="0"/>
          </a:p>
        </p:txBody>
      </p:sp>
      <p:sp>
        <p:nvSpPr>
          <p:cNvPr id="11"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83596931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ext">
    <p:spTree>
      <p:nvGrpSpPr>
        <p:cNvPr id="1" name=""/>
        <p:cNvGrpSpPr/>
        <p:nvPr/>
      </p:nvGrpSpPr>
      <p:grpSpPr>
        <a:xfrm>
          <a:off x="0" y="0"/>
          <a:ext cx="0" cy="0"/>
          <a:chOff x="0" y="0"/>
          <a:chExt cx="0" cy="0"/>
        </a:xfrm>
      </p:grpSpPr>
      <p:sp>
        <p:nvSpPr>
          <p:cNvPr id="5" name="Rectangle 4"/>
          <p:cNvSpPr/>
          <p:nvPr userDrawn="1"/>
        </p:nvSpPr>
        <p:spPr>
          <a:xfrm>
            <a:off x="124264" y="0"/>
            <a:ext cx="9019736"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73057581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hteck 1"/>
          <p:cNvSpPr/>
          <p:nvPr userDrawn="1"/>
        </p:nvSpPr>
        <p:spPr>
          <a:xfrm>
            <a:off x="9016800"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Box 9"/>
          <p:cNvSpPr txBox="1"/>
          <p:nvPr userDrawn="1"/>
        </p:nvSpPr>
        <p:spPr bwMode="black">
          <a:xfrm rot="16200000">
            <a:off x="8204100"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1" name="Slide Number Placeholder 2"/>
          <p:cNvSpPr txBox="1">
            <a:spLocks/>
          </p:cNvSpPr>
          <p:nvPr userDrawn="1"/>
        </p:nvSpPr>
        <p:spPr>
          <a:xfrm>
            <a:off x="8884165"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78136581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421464992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ext">
    <p:spTree>
      <p:nvGrpSpPr>
        <p:cNvPr id="1" name=""/>
        <p:cNvGrpSpPr/>
        <p:nvPr/>
      </p:nvGrpSpPr>
      <p:grpSpPr>
        <a:xfrm>
          <a:off x="0" y="0"/>
          <a:ext cx="0" cy="0"/>
          <a:chOff x="0" y="0"/>
          <a:chExt cx="0" cy="0"/>
        </a:xfrm>
      </p:grpSpPr>
      <p:sp>
        <p:nvSpPr>
          <p:cNvPr id="5" name="Rectangle 4"/>
          <p:cNvSpPr/>
          <p:nvPr userDrawn="1"/>
        </p:nvSpPr>
        <p:spPr>
          <a:xfrm>
            <a:off x="0" y="0"/>
            <a:ext cx="9144000" cy="5146461"/>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hteck 1"/>
          <p:cNvSpPr/>
          <p:nvPr userDrawn="1"/>
        </p:nvSpPr>
        <p:spPr>
          <a:xfrm rot="5400000">
            <a:off x="4508400" y="5078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1" y="5033732"/>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9" name="Slide Number Placeholder 2"/>
          <p:cNvSpPr txBox="1">
            <a:spLocks/>
          </p:cNvSpPr>
          <p:nvPr userDrawn="1"/>
        </p:nvSpPr>
        <p:spPr>
          <a:xfrm>
            <a:off x="8737202" y="498756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134490488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
    <p:spTree>
      <p:nvGrpSpPr>
        <p:cNvPr id="1" name=""/>
        <p:cNvGrpSpPr/>
        <p:nvPr/>
      </p:nvGrpSpPr>
      <p:grpSpPr>
        <a:xfrm>
          <a:off x="0" y="0"/>
          <a:ext cx="0" cy="0"/>
          <a:chOff x="0" y="0"/>
          <a:chExt cx="0" cy="0"/>
        </a:xfrm>
      </p:grpSpPr>
      <p:pic>
        <p:nvPicPr>
          <p:cNvPr id="4098" name="Picture 2" descr="T:\Powerpoints\shutterstock_123087244.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5605"/>
          <a:stretch/>
        </p:blipFill>
        <p:spPr bwMode="auto">
          <a:xfrm flipH="1">
            <a:off x="127200" y="285750"/>
            <a:ext cx="6229350" cy="3505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bwMode="auto">
          <a:xfrm>
            <a:off x="1905000" y="2923744"/>
            <a:ext cx="6477000" cy="1400704"/>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r>
              <a:rPr lang="en-US" sz="8800" noProof="0" dirty="0" smtClean="0">
                <a:solidFill>
                  <a:srgbClr val="EE292F"/>
                </a:solidFill>
                <a:latin typeface="HelveticaNeueLT Std Thin" pitchFamily="34" charset="0"/>
              </a:rPr>
              <a:t>Questions ?</a:t>
            </a:r>
          </a:p>
        </p:txBody>
      </p:sp>
      <p:sp>
        <p:nvSpPr>
          <p:cNvPr id="5" name="Text Placeholder 52"/>
          <p:cNvSpPr>
            <a:spLocks noGrp="1"/>
          </p:cNvSpPr>
          <p:nvPr>
            <p:ph type="body" sz="quarter" idx="16" hasCustomPrompt="1"/>
          </p:nvPr>
        </p:nvSpPr>
        <p:spPr>
          <a:xfrm>
            <a:off x="3131841" y="4969449"/>
            <a:ext cx="1800225" cy="92869"/>
          </a:xfrm>
          <a:prstGeom prst="rect">
            <a:avLst/>
          </a:prstGeom>
        </p:spPr>
        <p:txBody>
          <a:bodyPr anchor="ctr">
            <a:noAutofit/>
          </a:bodyPr>
          <a:lstStyle>
            <a:lvl1pPr>
              <a:defRPr sz="800">
                <a:latin typeface="Calibri Light" pitchFamily="34" charset="0"/>
              </a:defRPr>
            </a:lvl1pPr>
          </a:lstStyle>
          <a:p>
            <a:pPr lvl="0"/>
            <a:r>
              <a:rPr lang="en-US" noProof="0" dirty="0" smtClean="0"/>
              <a:t>| Insert title</a:t>
            </a:r>
            <a:endParaRPr lang="en-US" noProof="0" dirty="0"/>
          </a:p>
        </p:txBody>
      </p:sp>
      <p:sp>
        <p:nvSpPr>
          <p:cNvPr id="7"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2"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3070471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Text">
    <p:spTree>
      <p:nvGrpSpPr>
        <p:cNvPr id="1" name=""/>
        <p:cNvGrpSpPr/>
        <p:nvPr/>
      </p:nvGrpSpPr>
      <p:grpSpPr>
        <a:xfrm>
          <a:off x="0" y="0"/>
          <a:ext cx="0" cy="0"/>
          <a:chOff x="0" y="0"/>
          <a:chExt cx="0" cy="0"/>
        </a:xfrm>
      </p:grpSpPr>
      <p:sp>
        <p:nvSpPr>
          <p:cNvPr id="10" name="Rechteck 1"/>
          <p:cNvSpPr/>
          <p:nvPr userDrawn="1"/>
        </p:nvSpPr>
        <p:spPr>
          <a:xfrm rot="5400000">
            <a:off x="4508396" y="-4508400"/>
            <a:ext cx="127203" cy="9144004"/>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11" name="Slide Number Placeholder 2"/>
          <p:cNvSpPr txBox="1">
            <a:spLocks/>
          </p:cNvSpPr>
          <p:nvPr userDrawn="1"/>
        </p:nvSpPr>
        <p:spPr>
          <a:xfrm>
            <a:off x="8852648" y="-27040"/>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sp>
        <p:nvSpPr>
          <p:cNvPr id="5" name="Slide Number Placeholder 2"/>
          <p:cNvSpPr txBox="1">
            <a:spLocks/>
          </p:cNvSpPr>
          <p:nvPr userDrawn="1"/>
        </p:nvSpPr>
        <p:spPr>
          <a:xfrm>
            <a:off x="-76200" y="492332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noProof="0">
                <a:solidFill>
                  <a:srgbClr val="FFFFFF"/>
                </a:solidFill>
                <a:latin typeface="HelveticaNeueLT Std Thin" pitchFamily="34" charset="0"/>
              </a:rPr>
              <a:pPr/>
              <a:t>‹N°›</a:t>
            </a:fld>
            <a:endParaRPr lang="en-US" sz="700" noProof="0" dirty="0">
              <a:solidFill>
                <a:srgbClr val="FFFFFF"/>
              </a:solidFill>
              <a:latin typeface="HelveticaNeueLT Std Thin" pitchFamily="34" charset="0"/>
            </a:endParaRPr>
          </a:p>
        </p:txBody>
      </p:sp>
      <p:sp>
        <p:nvSpPr>
          <p:cNvPr id="6" name="Rectangle 5"/>
          <p:cNvSpPr/>
          <p:nvPr userDrawn="1"/>
        </p:nvSpPr>
        <p:spPr>
          <a:xfrm>
            <a:off x="0" y="127204"/>
            <a:ext cx="9144000" cy="5016296"/>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p:cNvSpPr txBox="1"/>
          <p:nvPr userDrawn="1"/>
        </p:nvSpPr>
        <p:spPr bwMode="black">
          <a:xfrm>
            <a:off x="3257550" y="2356307"/>
            <a:ext cx="26289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Thank</a:t>
            </a:r>
            <a:r>
              <a:rPr lang="en-US" sz="2800" baseline="0" noProof="0" dirty="0" smtClean="0">
                <a:solidFill>
                  <a:schemeClr val="bg1"/>
                </a:solidFill>
                <a:latin typeface="HelveticaNeueLT Std" pitchFamily="34" charset="0"/>
              </a:rPr>
              <a:t> you.</a:t>
            </a:r>
            <a:endParaRPr lang="en-US" sz="2800" noProof="0" dirty="0" smtClean="0">
              <a:solidFill>
                <a:schemeClr val="bg1"/>
              </a:solidFill>
              <a:latin typeface="HelveticaNeueLT Std" pitchFamily="34" charset="0"/>
            </a:endParaRPr>
          </a:p>
        </p:txBody>
      </p:sp>
      <p:sp>
        <p:nvSpPr>
          <p:cNvPr id="8" name="TextBox 7"/>
          <p:cNvSpPr txBox="1"/>
          <p:nvPr userDrawn="1"/>
        </p:nvSpPr>
        <p:spPr bwMode="black">
          <a:xfrm>
            <a:off x="3573966" y="2356307"/>
            <a:ext cx="4572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a:t>
            </a:r>
          </a:p>
        </p:txBody>
      </p:sp>
      <p:grpSp>
        <p:nvGrpSpPr>
          <p:cNvPr id="9" name="Group 8"/>
          <p:cNvGrpSpPr/>
          <p:nvPr userDrawn="1"/>
        </p:nvGrpSpPr>
        <p:grpSpPr>
          <a:xfrm>
            <a:off x="1805618" y="1276350"/>
            <a:ext cx="5814382" cy="430887"/>
            <a:chOff x="1850651" y="3409950"/>
            <a:chExt cx="5571268" cy="430887"/>
          </a:xfrm>
        </p:grpSpPr>
        <p:sp>
          <p:nvSpPr>
            <p:cNvPr id="12" name="TextBox 11"/>
            <p:cNvSpPr txBox="1"/>
            <p:nvPr/>
          </p:nvSpPr>
          <p:spPr bwMode="black">
            <a:xfrm>
              <a:off x="1850651" y="3409950"/>
              <a:ext cx="5442698"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bg1"/>
                  </a:solidFill>
                  <a:latin typeface="HelveticaNeueLT Std" pitchFamily="34" charset="0"/>
                </a:rPr>
                <a:t>THINKING AHEAD BEGINS NOW</a:t>
              </a:r>
            </a:p>
          </p:txBody>
        </p:sp>
        <p:sp>
          <p:nvSpPr>
            <p:cNvPr id="13" name="Rectangle 12"/>
            <p:cNvSpPr/>
            <p:nvPr/>
          </p:nvSpPr>
          <p:spPr>
            <a:xfrm>
              <a:off x="7323868" y="3659333"/>
              <a:ext cx="98051" cy="98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36728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35" presetClass="path" presetSubtype="0" accel="50000" decel="50000" fill="hold" grpId="1" nodeType="afterEffect">
                                  <p:stCondLst>
                                    <p:cond delay="0"/>
                                  </p:stCondLst>
                                  <p:childTnLst>
                                    <p:animMotion origin="layout" path="M 3.33333E-6 4.27337E-6 L -0.2 4.27337E-6 " pathEditMode="relative" rAng="0" ptsTypes="AA">
                                      <p:cBhvr>
                                        <p:cTn id="12" dur="2000" fill="hold"/>
                                        <p:tgtEl>
                                          <p:spTgt spid="8"/>
                                        </p:tgtEl>
                                        <p:attrNameLst>
                                          <p:attrName>ppt_x</p:attrName>
                                          <p:attrName>ppt_y</p:attrName>
                                        </p:attrNameLst>
                                      </p:cBhvr>
                                      <p:rCtr x="-10000" y="0"/>
                                    </p:animMotion>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3000"/>
                            </p:stCondLst>
                            <p:childTnLst>
                              <p:par>
                                <p:cTn id="18" presetID="10" presetClass="exit" presetSubtype="0" fill="hold" grpId="2" nodeType="afterEffect">
                                  <p:stCondLst>
                                    <p:cond delay="0"/>
                                  </p:stCondLst>
                                  <p:childTnLst>
                                    <p:animEffect transition="out" filter="fade">
                                      <p:cBhvr>
                                        <p:cTn id="19" dur="250"/>
                                        <p:tgtEl>
                                          <p:spTgt spid="8"/>
                                        </p:tgtEl>
                                      </p:cBhvr>
                                    </p:animEffect>
                                    <p:set>
                                      <p:cBhvr>
                                        <p:cTn id="20"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8"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0"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 name="Picture 2" descr="T:\AUTRE\Ressources\Illustrations\Photostock\shutterstock_206076679NB.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0035" y="0"/>
            <a:ext cx="9023965"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0035" y="0"/>
            <a:ext cx="9023966" cy="51435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p:cNvSpPr txBox="1"/>
          <p:nvPr userDrawn="1"/>
        </p:nvSpPr>
        <p:spPr bwMode="black">
          <a:xfrm>
            <a:off x="471510" y="510736"/>
            <a:ext cx="3505200" cy="553998"/>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3600" b="1" noProof="0" dirty="0" smtClean="0">
                <a:solidFill>
                  <a:schemeClr val="bg1"/>
                </a:solidFill>
                <a:latin typeface="Roboto Condensed" panose="02000000000000000000" pitchFamily="2" charset="0"/>
                <a:ea typeface="Roboto Condensed" panose="02000000000000000000" pitchFamily="2" charset="0"/>
              </a:rPr>
              <a:t>AGENDA</a:t>
            </a:r>
          </a:p>
        </p:txBody>
      </p:sp>
      <p:grpSp>
        <p:nvGrpSpPr>
          <p:cNvPr id="6" name="Group 5"/>
          <p:cNvGrpSpPr>
            <a:grpSpLocks noChangeAspect="1"/>
          </p:cNvGrpSpPr>
          <p:nvPr userDrawn="1"/>
        </p:nvGrpSpPr>
        <p:grpSpPr bwMode="auto">
          <a:xfrm>
            <a:off x="7319401" y="1088325"/>
            <a:ext cx="272561" cy="272561"/>
            <a:chOff x="4272" y="1708"/>
            <a:chExt cx="652" cy="652"/>
          </a:xfrm>
        </p:grpSpPr>
        <p:sp>
          <p:nvSpPr>
            <p:cNvPr id="7" name="AutoShape 4"/>
            <p:cNvSpPr>
              <a:spLocks noChangeAspect="1" noChangeArrowheads="1" noTextEdit="1"/>
            </p:cNvSpPr>
            <p:nvPr/>
          </p:nvSpPr>
          <p:spPr bwMode="auto">
            <a:xfrm>
              <a:off x="4272" y="1708"/>
              <a:ext cx="652"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 name="Freeform 6"/>
            <p:cNvSpPr>
              <a:spLocks noEditPoints="1"/>
            </p:cNvSpPr>
            <p:nvPr/>
          </p:nvSpPr>
          <p:spPr bwMode="auto">
            <a:xfrm>
              <a:off x="4270" y="1710"/>
              <a:ext cx="652" cy="652"/>
            </a:xfrm>
            <a:custGeom>
              <a:avLst/>
              <a:gdLst>
                <a:gd name="T0" fmla="*/ 138 w 276"/>
                <a:gd name="T1" fmla="*/ 276 h 276"/>
                <a:gd name="T2" fmla="*/ 0 w 276"/>
                <a:gd name="T3" fmla="*/ 138 h 276"/>
                <a:gd name="T4" fmla="*/ 138 w 276"/>
                <a:gd name="T5" fmla="*/ 0 h 276"/>
                <a:gd name="T6" fmla="*/ 276 w 276"/>
                <a:gd name="T7" fmla="*/ 138 h 276"/>
                <a:gd name="T8" fmla="*/ 138 w 276"/>
                <a:gd name="T9" fmla="*/ 276 h 276"/>
                <a:gd name="T10" fmla="*/ 138 w 276"/>
                <a:gd name="T11" fmla="*/ 12 h 276"/>
                <a:gd name="T12" fmla="*/ 12 w 276"/>
                <a:gd name="T13" fmla="*/ 138 h 276"/>
                <a:gd name="T14" fmla="*/ 138 w 276"/>
                <a:gd name="T15" fmla="*/ 264 h 276"/>
                <a:gd name="T16" fmla="*/ 264 w 276"/>
                <a:gd name="T17" fmla="*/ 138 h 276"/>
                <a:gd name="T18" fmla="*/ 138 w 276"/>
                <a:gd name="T19" fmla="*/ 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 h="276">
                  <a:moveTo>
                    <a:pt x="138" y="276"/>
                  </a:moveTo>
                  <a:cubicBezTo>
                    <a:pt x="62" y="276"/>
                    <a:pt x="0" y="214"/>
                    <a:pt x="0" y="138"/>
                  </a:cubicBezTo>
                  <a:cubicBezTo>
                    <a:pt x="0" y="62"/>
                    <a:pt x="62" y="0"/>
                    <a:pt x="138" y="0"/>
                  </a:cubicBezTo>
                  <a:cubicBezTo>
                    <a:pt x="214" y="0"/>
                    <a:pt x="276" y="62"/>
                    <a:pt x="276" y="138"/>
                  </a:cubicBezTo>
                  <a:cubicBezTo>
                    <a:pt x="276" y="214"/>
                    <a:pt x="214" y="276"/>
                    <a:pt x="138" y="276"/>
                  </a:cubicBezTo>
                  <a:close/>
                  <a:moveTo>
                    <a:pt x="138" y="12"/>
                  </a:moveTo>
                  <a:cubicBezTo>
                    <a:pt x="69" y="12"/>
                    <a:pt x="12" y="69"/>
                    <a:pt x="12" y="138"/>
                  </a:cubicBezTo>
                  <a:cubicBezTo>
                    <a:pt x="12" y="207"/>
                    <a:pt x="69" y="264"/>
                    <a:pt x="138" y="264"/>
                  </a:cubicBezTo>
                  <a:cubicBezTo>
                    <a:pt x="207" y="264"/>
                    <a:pt x="264" y="207"/>
                    <a:pt x="264" y="138"/>
                  </a:cubicBezTo>
                  <a:cubicBezTo>
                    <a:pt x="264" y="69"/>
                    <a:pt x="207" y="12"/>
                    <a:pt x="13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 name="Freeform 7"/>
            <p:cNvSpPr>
              <a:spLocks/>
            </p:cNvSpPr>
            <p:nvPr/>
          </p:nvSpPr>
          <p:spPr bwMode="auto">
            <a:xfrm>
              <a:off x="4581" y="1821"/>
              <a:ext cx="29" cy="230"/>
            </a:xfrm>
            <a:custGeom>
              <a:avLst/>
              <a:gdLst>
                <a:gd name="T0" fmla="*/ 6 w 12"/>
                <a:gd name="T1" fmla="*/ 97 h 97"/>
                <a:gd name="T2" fmla="*/ 0 w 12"/>
                <a:gd name="T3" fmla="*/ 91 h 97"/>
                <a:gd name="T4" fmla="*/ 0 w 12"/>
                <a:gd name="T5" fmla="*/ 6 h 97"/>
                <a:gd name="T6" fmla="*/ 6 w 12"/>
                <a:gd name="T7" fmla="*/ 0 h 97"/>
                <a:gd name="T8" fmla="*/ 12 w 12"/>
                <a:gd name="T9" fmla="*/ 6 h 97"/>
                <a:gd name="T10" fmla="*/ 12 w 12"/>
                <a:gd name="T11" fmla="*/ 91 h 97"/>
                <a:gd name="T12" fmla="*/ 6 w 12"/>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12" h="97">
                  <a:moveTo>
                    <a:pt x="6" y="97"/>
                  </a:moveTo>
                  <a:cubicBezTo>
                    <a:pt x="3" y="97"/>
                    <a:pt x="0" y="94"/>
                    <a:pt x="0" y="91"/>
                  </a:cubicBezTo>
                  <a:cubicBezTo>
                    <a:pt x="0" y="6"/>
                    <a:pt x="0" y="6"/>
                    <a:pt x="0" y="6"/>
                  </a:cubicBezTo>
                  <a:cubicBezTo>
                    <a:pt x="0" y="2"/>
                    <a:pt x="3" y="0"/>
                    <a:pt x="6" y="0"/>
                  </a:cubicBezTo>
                  <a:cubicBezTo>
                    <a:pt x="9" y="0"/>
                    <a:pt x="12" y="2"/>
                    <a:pt x="12" y="6"/>
                  </a:cubicBezTo>
                  <a:cubicBezTo>
                    <a:pt x="12" y="91"/>
                    <a:pt x="12" y="91"/>
                    <a:pt x="12" y="91"/>
                  </a:cubicBezTo>
                  <a:cubicBezTo>
                    <a:pt x="12" y="94"/>
                    <a:pt x="9" y="97"/>
                    <a:pt x="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8"/>
            <p:cNvSpPr>
              <a:spLocks/>
            </p:cNvSpPr>
            <p:nvPr/>
          </p:nvSpPr>
          <p:spPr bwMode="auto">
            <a:xfrm>
              <a:off x="4702" y="1798"/>
              <a:ext cx="38" cy="42"/>
            </a:xfrm>
            <a:custGeom>
              <a:avLst/>
              <a:gdLst>
                <a:gd name="T0" fmla="*/ 6 w 16"/>
                <a:gd name="T1" fmla="*/ 18 h 18"/>
                <a:gd name="T2" fmla="*/ 3 w 16"/>
                <a:gd name="T3" fmla="*/ 17 h 18"/>
                <a:gd name="T4" fmla="*/ 1 w 16"/>
                <a:gd name="T5" fmla="*/ 10 h 18"/>
                <a:gd name="T6" fmla="*/ 5 w 16"/>
                <a:gd name="T7" fmla="*/ 4 h 18"/>
                <a:gd name="T8" fmla="*/ 12 w 16"/>
                <a:gd name="T9" fmla="*/ 2 h 18"/>
                <a:gd name="T10" fmla="*/ 14 w 16"/>
                <a:gd name="T11" fmla="*/ 9 h 18"/>
                <a:gd name="T12" fmla="*/ 11 w 16"/>
                <a:gd name="T13" fmla="*/ 15 h 18"/>
                <a:gd name="T14" fmla="*/ 6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6" y="18"/>
                  </a:moveTo>
                  <a:cubicBezTo>
                    <a:pt x="5" y="18"/>
                    <a:pt x="4" y="18"/>
                    <a:pt x="3" y="17"/>
                  </a:cubicBezTo>
                  <a:cubicBezTo>
                    <a:pt x="1" y="16"/>
                    <a:pt x="0" y="12"/>
                    <a:pt x="1" y="10"/>
                  </a:cubicBezTo>
                  <a:cubicBezTo>
                    <a:pt x="5" y="4"/>
                    <a:pt x="5" y="4"/>
                    <a:pt x="5" y="4"/>
                  </a:cubicBezTo>
                  <a:cubicBezTo>
                    <a:pt x="6" y="1"/>
                    <a:pt x="10" y="0"/>
                    <a:pt x="12" y="2"/>
                  </a:cubicBezTo>
                  <a:cubicBezTo>
                    <a:pt x="15" y="3"/>
                    <a:pt x="16" y="7"/>
                    <a:pt x="14" y="9"/>
                  </a:cubicBezTo>
                  <a:cubicBezTo>
                    <a:pt x="11" y="15"/>
                    <a:pt x="11" y="15"/>
                    <a:pt x="11" y="15"/>
                  </a:cubicBezTo>
                  <a:cubicBezTo>
                    <a:pt x="10" y="17"/>
                    <a:pt x="8"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9"/>
            <p:cNvSpPr>
              <a:spLocks/>
            </p:cNvSpPr>
            <p:nvPr/>
          </p:nvSpPr>
          <p:spPr bwMode="auto">
            <a:xfrm>
              <a:off x="4451" y="2230"/>
              <a:ext cx="38" cy="43"/>
            </a:xfrm>
            <a:custGeom>
              <a:avLst/>
              <a:gdLst>
                <a:gd name="T0" fmla="*/ 6 w 16"/>
                <a:gd name="T1" fmla="*/ 18 h 18"/>
                <a:gd name="T2" fmla="*/ 4 w 16"/>
                <a:gd name="T3" fmla="*/ 17 h 18"/>
                <a:gd name="T4" fmla="*/ 2 w 16"/>
                <a:gd name="T5" fmla="*/ 10 h 18"/>
                <a:gd name="T6" fmla="*/ 5 w 16"/>
                <a:gd name="T7" fmla="*/ 4 h 18"/>
                <a:gd name="T8" fmla="*/ 13 w 16"/>
                <a:gd name="T9" fmla="*/ 2 h 18"/>
                <a:gd name="T10" fmla="*/ 15 w 16"/>
                <a:gd name="T11" fmla="*/ 9 h 18"/>
                <a:gd name="T12" fmla="*/ 11 w 16"/>
                <a:gd name="T13" fmla="*/ 15 h 18"/>
                <a:gd name="T14" fmla="*/ 6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6" y="18"/>
                  </a:moveTo>
                  <a:cubicBezTo>
                    <a:pt x="6" y="18"/>
                    <a:pt x="5" y="18"/>
                    <a:pt x="4" y="17"/>
                  </a:cubicBezTo>
                  <a:cubicBezTo>
                    <a:pt x="1" y="16"/>
                    <a:pt x="0" y="12"/>
                    <a:pt x="2" y="10"/>
                  </a:cubicBezTo>
                  <a:cubicBezTo>
                    <a:pt x="5" y="4"/>
                    <a:pt x="5" y="4"/>
                    <a:pt x="5" y="4"/>
                  </a:cubicBezTo>
                  <a:cubicBezTo>
                    <a:pt x="6" y="1"/>
                    <a:pt x="10" y="0"/>
                    <a:pt x="13" y="2"/>
                  </a:cubicBezTo>
                  <a:cubicBezTo>
                    <a:pt x="15" y="3"/>
                    <a:pt x="16" y="7"/>
                    <a:pt x="15" y="9"/>
                  </a:cubicBezTo>
                  <a:cubicBezTo>
                    <a:pt x="11" y="15"/>
                    <a:pt x="11" y="15"/>
                    <a:pt x="11" y="15"/>
                  </a:cubicBezTo>
                  <a:cubicBezTo>
                    <a:pt x="10" y="17"/>
                    <a:pt x="8"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10"/>
            <p:cNvSpPr>
              <a:spLocks/>
            </p:cNvSpPr>
            <p:nvPr/>
          </p:nvSpPr>
          <p:spPr bwMode="auto">
            <a:xfrm>
              <a:off x="4789" y="2143"/>
              <a:ext cx="45" cy="35"/>
            </a:xfrm>
            <a:custGeom>
              <a:avLst/>
              <a:gdLst>
                <a:gd name="T0" fmla="*/ 12 w 19"/>
                <a:gd name="T1" fmla="*/ 15 h 15"/>
                <a:gd name="T2" fmla="*/ 10 w 19"/>
                <a:gd name="T3" fmla="*/ 14 h 15"/>
                <a:gd name="T4" fmla="*/ 4 w 19"/>
                <a:gd name="T5" fmla="*/ 11 h 15"/>
                <a:gd name="T6" fmla="*/ 2 w 19"/>
                <a:gd name="T7" fmla="*/ 3 h 15"/>
                <a:gd name="T8" fmla="*/ 9 w 19"/>
                <a:gd name="T9" fmla="*/ 1 h 15"/>
                <a:gd name="T10" fmla="*/ 15 w 19"/>
                <a:gd name="T11" fmla="*/ 5 h 15"/>
                <a:gd name="T12" fmla="*/ 17 w 19"/>
                <a:gd name="T13" fmla="*/ 12 h 15"/>
                <a:gd name="T14" fmla="*/ 1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12" y="15"/>
                  </a:moveTo>
                  <a:cubicBezTo>
                    <a:pt x="11" y="15"/>
                    <a:pt x="10" y="15"/>
                    <a:pt x="10" y="14"/>
                  </a:cubicBezTo>
                  <a:cubicBezTo>
                    <a:pt x="4" y="11"/>
                    <a:pt x="4" y="11"/>
                    <a:pt x="4" y="11"/>
                  </a:cubicBezTo>
                  <a:cubicBezTo>
                    <a:pt x="1" y="9"/>
                    <a:pt x="0" y="6"/>
                    <a:pt x="2" y="3"/>
                  </a:cubicBezTo>
                  <a:cubicBezTo>
                    <a:pt x="3" y="1"/>
                    <a:pt x="7" y="0"/>
                    <a:pt x="9" y="1"/>
                  </a:cubicBezTo>
                  <a:cubicBezTo>
                    <a:pt x="15" y="5"/>
                    <a:pt x="15" y="5"/>
                    <a:pt x="15" y="5"/>
                  </a:cubicBezTo>
                  <a:cubicBezTo>
                    <a:pt x="18" y="6"/>
                    <a:pt x="19" y="10"/>
                    <a:pt x="17" y="12"/>
                  </a:cubicBezTo>
                  <a:cubicBezTo>
                    <a:pt x="16" y="14"/>
                    <a:pt x="14" y="15"/>
                    <a:pt x="12"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11"/>
            <p:cNvSpPr>
              <a:spLocks/>
            </p:cNvSpPr>
            <p:nvPr/>
          </p:nvSpPr>
          <p:spPr bwMode="auto">
            <a:xfrm>
              <a:off x="4357" y="1892"/>
              <a:ext cx="45" cy="36"/>
            </a:xfrm>
            <a:custGeom>
              <a:avLst/>
              <a:gdLst>
                <a:gd name="T0" fmla="*/ 12 w 19"/>
                <a:gd name="T1" fmla="*/ 15 h 15"/>
                <a:gd name="T2" fmla="*/ 10 w 19"/>
                <a:gd name="T3" fmla="*/ 15 h 15"/>
                <a:gd name="T4" fmla="*/ 4 w 19"/>
                <a:gd name="T5" fmla="*/ 11 h 15"/>
                <a:gd name="T6" fmla="*/ 2 w 19"/>
                <a:gd name="T7" fmla="*/ 4 h 15"/>
                <a:gd name="T8" fmla="*/ 9 w 19"/>
                <a:gd name="T9" fmla="*/ 2 h 15"/>
                <a:gd name="T10" fmla="*/ 15 w 19"/>
                <a:gd name="T11" fmla="*/ 5 h 15"/>
                <a:gd name="T12" fmla="*/ 17 w 19"/>
                <a:gd name="T13" fmla="*/ 13 h 15"/>
                <a:gd name="T14" fmla="*/ 12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12" y="15"/>
                  </a:moveTo>
                  <a:cubicBezTo>
                    <a:pt x="11" y="15"/>
                    <a:pt x="10" y="15"/>
                    <a:pt x="10" y="15"/>
                  </a:cubicBezTo>
                  <a:cubicBezTo>
                    <a:pt x="4" y="11"/>
                    <a:pt x="4" y="11"/>
                    <a:pt x="4" y="11"/>
                  </a:cubicBezTo>
                  <a:cubicBezTo>
                    <a:pt x="1" y="10"/>
                    <a:pt x="0" y="6"/>
                    <a:pt x="2" y="4"/>
                  </a:cubicBezTo>
                  <a:cubicBezTo>
                    <a:pt x="3" y="1"/>
                    <a:pt x="7" y="0"/>
                    <a:pt x="9" y="2"/>
                  </a:cubicBezTo>
                  <a:cubicBezTo>
                    <a:pt x="15" y="5"/>
                    <a:pt x="15" y="5"/>
                    <a:pt x="15" y="5"/>
                  </a:cubicBezTo>
                  <a:cubicBezTo>
                    <a:pt x="18" y="6"/>
                    <a:pt x="19" y="10"/>
                    <a:pt x="17" y="13"/>
                  </a:cubicBezTo>
                  <a:cubicBezTo>
                    <a:pt x="16" y="14"/>
                    <a:pt x="14" y="15"/>
                    <a:pt x="12"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12"/>
            <p:cNvSpPr>
              <a:spLocks/>
            </p:cNvSpPr>
            <p:nvPr/>
          </p:nvSpPr>
          <p:spPr bwMode="auto">
            <a:xfrm>
              <a:off x="4451" y="1798"/>
              <a:ext cx="38" cy="42"/>
            </a:xfrm>
            <a:custGeom>
              <a:avLst/>
              <a:gdLst>
                <a:gd name="T0" fmla="*/ 10 w 16"/>
                <a:gd name="T1" fmla="*/ 18 h 18"/>
                <a:gd name="T2" fmla="*/ 5 w 16"/>
                <a:gd name="T3" fmla="*/ 15 h 18"/>
                <a:gd name="T4" fmla="*/ 2 w 16"/>
                <a:gd name="T5" fmla="*/ 9 h 18"/>
                <a:gd name="T6" fmla="*/ 4 w 16"/>
                <a:gd name="T7" fmla="*/ 2 h 18"/>
                <a:gd name="T8" fmla="*/ 11 w 16"/>
                <a:gd name="T9" fmla="*/ 4 h 18"/>
                <a:gd name="T10" fmla="*/ 15 w 16"/>
                <a:gd name="T11" fmla="*/ 10 h 18"/>
                <a:gd name="T12" fmla="*/ 13 w 16"/>
                <a:gd name="T13" fmla="*/ 17 h 18"/>
                <a:gd name="T14" fmla="*/ 10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10" y="18"/>
                  </a:moveTo>
                  <a:cubicBezTo>
                    <a:pt x="8" y="18"/>
                    <a:pt x="6" y="17"/>
                    <a:pt x="5" y="15"/>
                  </a:cubicBezTo>
                  <a:cubicBezTo>
                    <a:pt x="2" y="9"/>
                    <a:pt x="2" y="9"/>
                    <a:pt x="2" y="9"/>
                  </a:cubicBezTo>
                  <a:cubicBezTo>
                    <a:pt x="0" y="7"/>
                    <a:pt x="1" y="3"/>
                    <a:pt x="4" y="2"/>
                  </a:cubicBezTo>
                  <a:cubicBezTo>
                    <a:pt x="6" y="0"/>
                    <a:pt x="10" y="1"/>
                    <a:pt x="11" y="4"/>
                  </a:cubicBezTo>
                  <a:cubicBezTo>
                    <a:pt x="15" y="10"/>
                    <a:pt x="15" y="10"/>
                    <a:pt x="15" y="10"/>
                  </a:cubicBezTo>
                  <a:cubicBezTo>
                    <a:pt x="16" y="12"/>
                    <a:pt x="15" y="16"/>
                    <a:pt x="13" y="17"/>
                  </a:cubicBezTo>
                  <a:cubicBezTo>
                    <a:pt x="12" y="18"/>
                    <a:pt x="11" y="18"/>
                    <a:pt x="1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13"/>
            <p:cNvSpPr>
              <a:spLocks/>
            </p:cNvSpPr>
            <p:nvPr/>
          </p:nvSpPr>
          <p:spPr bwMode="auto">
            <a:xfrm>
              <a:off x="4702" y="2230"/>
              <a:ext cx="38" cy="43"/>
            </a:xfrm>
            <a:custGeom>
              <a:avLst/>
              <a:gdLst>
                <a:gd name="T0" fmla="*/ 10 w 16"/>
                <a:gd name="T1" fmla="*/ 18 h 18"/>
                <a:gd name="T2" fmla="*/ 5 w 16"/>
                <a:gd name="T3" fmla="*/ 15 h 18"/>
                <a:gd name="T4" fmla="*/ 1 w 16"/>
                <a:gd name="T5" fmla="*/ 9 h 18"/>
                <a:gd name="T6" fmla="*/ 3 w 16"/>
                <a:gd name="T7" fmla="*/ 2 h 18"/>
                <a:gd name="T8" fmla="*/ 11 w 16"/>
                <a:gd name="T9" fmla="*/ 4 h 18"/>
                <a:gd name="T10" fmla="*/ 14 w 16"/>
                <a:gd name="T11" fmla="*/ 10 h 18"/>
                <a:gd name="T12" fmla="*/ 12 w 16"/>
                <a:gd name="T13" fmla="*/ 17 h 18"/>
                <a:gd name="T14" fmla="*/ 10 w 1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10" y="18"/>
                  </a:moveTo>
                  <a:cubicBezTo>
                    <a:pt x="8" y="18"/>
                    <a:pt x="6" y="17"/>
                    <a:pt x="5" y="15"/>
                  </a:cubicBezTo>
                  <a:cubicBezTo>
                    <a:pt x="1" y="9"/>
                    <a:pt x="1" y="9"/>
                    <a:pt x="1" y="9"/>
                  </a:cubicBezTo>
                  <a:cubicBezTo>
                    <a:pt x="0" y="7"/>
                    <a:pt x="1" y="3"/>
                    <a:pt x="3" y="2"/>
                  </a:cubicBezTo>
                  <a:cubicBezTo>
                    <a:pt x="6" y="0"/>
                    <a:pt x="9" y="1"/>
                    <a:pt x="11" y="4"/>
                  </a:cubicBezTo>
                  <a:cubicBezTo>
                    <a:pt x="14" y="10"/>
                    <a:pt x="14" y="10"/>
                    <a:pt x="14" y="10"/>
                  </a:cubicBezTo>
                  <a:cubicBezTo>
                    <a:pt x="16" y="12"/>
                    <a:pt x="15" y="16"/>
                    <a:pt x="12" y="17"/>
                  </a:cubicBezTo>
                  <a:cubicBezTo>
                    <a:pt x="11" y="18"/>
                    <a:pt x="10" y="18"/>
                    <a:pt x="10"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14"/>
            <p:cNvSpPr>
              <a:spLocks/>
            </p:cNvSpPr>
            <p:nvPr/>
          </p:nvSpPr>
          <p:spPr bwMode="auto">
            <a:xfrm>
              <a:off x="4357" y="2143"/>
              <a:ext cx="45" cy="35"/>
            </a:xfrm>
            <a:custGeom>
              <a:avLst/>
              <a:gdLst>
                <a:gd name="T0" fmla="*/ 7 w 19"/>
                <a:gd name="T1" fmla="*/ 15 h 15"/>
                <a:gd name="T2" fmla="*/ 2 w 19"/>
                <a:gd name="T3" fmla="*/ 12 h 15"/>
                <a:gd name="T4" fmla="*/ 4 w 19"/>
                <a:gd name="T5" fmla="*/ 5 h 15"/>
                <a:gd name="T6" fmla="*/ 10 w 19"/>
                <a:gd name="T7" fmla="*/ 1 h 15"/>
                <a:gd name="T8" fmla="*/ 17 w 19"/>
                <a:gd name="T9" fmla="*/ 3 h 15"/>
                <a:gd name="T10" fmla="*/ 15 w 19"/>
                <a:gd name="T11" fmla="*/ 11 h 15"/>
                <a:gd name="T12" fmla="*/ 9 w 19"/>
                <a:gd name="T13" fmla="*/ 14 h 15"/>
                <a:gd name="T14" fmla="*/ 7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7" y="15"/>
                  </a:moveTo>
                  <a:cubicBezTo>
                    <a:pt x="5" y="15"/>
                    <a:pt x="3" y="14"/>
                    <a:pt x="2" y="12"/>
                  </a:cubicBezTo>
                  <a:cubicBezTo>
                    <a:pt x="0" y="10"/>
                    <a:pt x="1" y="6"/>
                    <a:pt x="4" y="5"/>
                  </a:cubicBezTo>
                  <a:cubicBezTo>
                    <a:pt x="10" y="1"/>
                    <a:pt x="10" y="1"/>
                    <a:pt x="10" y="1"/>
                  </a:cubicBezTo>
                  <a:cubicBezTo>
                    <a:pt x="12" y="0"/>
                    <a:pt x="16" y="1"/>
                    <a:pt x="17" y="3"/>
                  </a:cubicBezTo>
                  <a:cubicBezTo>
                    <a:pt x="19" y="6"/>
                    <a:pt x="18" y="10"/>
                    <a:pt x="15" y="11"/>
                  </a:cubicBezTo>
                  <a:cubicBezTo>
                    <a:pt x="9" y="14"/>
                    <a:pt x="9" y="14"/>
                    <a:pt x="9" y="14"/>
                  </a:cubicBezTo>
                  <a:cubicBezTo>
                    <a:pt x="9" y="15"/>
                    <a:pt x="8" y="15"/>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15"/>
            <p:cNvSpPr>
              <a:spLocks/>
            </p:cNvSpPr>
            <p:nvPr/>
          </p:nvSpPr>
          <p:spPr bwMode="auto">
            <a:xfrm>
              <a:off x="4789" y="1892"/>
              <a:ext cx="45" cy="36"/>
            </a:xfrm>
            <a:custGeom>
              <a:avLst/>
              <a:gdLst>
                <a:gd name="T0" fmla="*/ 7 w 19"/>
                <a:gd name="T1" fmla="*/ 15 h 15"/>
                <a:gd name="T2" fmla="*/ 2 w 19"/>
                <a:gd name="T3" fmla="*/ 13 h 15"/>
                <a:gd name="T4" fmla="*/ 4 w 19"/>
                <a:gd name="T5" fmla="*/ 5 h 15"/>
                <a:gd name="T6" fmla="*/ 10 w 19"/>
                <a:gd name="T7" fmla="*/ 2 h 15"/>
                <a:gd name="T8" fmla="*/ 17 w 19"/>
                <a:gd name="T9" fmla="*/ 4 h 15"/>
                <a:gd name="T10" fmla="*/ 15 w 19"/>
                <a:gd name="T11" fmla="*/ 11 h 15"/>
                <a:gd name="T12" fmla="*/ 9 w 19"/>
                <a:gd name="T13" fmla="*/ 15 h 15"/>
                <a:gd name="T14" fmla="*/ 7 w 19"/>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5">
                  <a:moveTo>
                    <a:pt x="7" y="15"/>
                  </a:moveTo>
                  <a:cubicBezTo>
                    <a:pt x="5" y="15"/>
                    <a:pt x="3" y="14"/>
                    <a:pt x="2" y="13"/>
                  </a:cubicBezTo>
                  <a:cubicBezTo>
                    <a:pt x="0" y="10"/>
                    <a:pt x="1" y="6"/>
                    <a:pt x="4" y="5"/>
                  </a:cubicBezTo>
                  <a:cubicBezTo>
                    <a:pt x="10" y="2"/>
                    <a:pt x="10" y="2"/>
                    <a:pt x="10" y="2"/>
                  </a:cubicBezTo>
                  <a:cubicBezTo>
                    <a:pt x="12" y="0"/>
                    <a:pt x="16" y="1"/>
                    <a:pt x="17" y="4"/>
                  </a:cubicBezTo>
                  <a:cubicBezTo>
                    <a:pt x="19" y="6"/>
                    <a:pt x="18" y="10"/>
                    <a:pt x="15" y="11"/>
                  </a:cubicBezTo>
                  <a:cubicBezTo>
                    <a:pt x="9" y="15"/>
                    <a:pt x="9" y="15"/>
                    <a:pt x="9" y="15"/>
                  </a:cubicBezTo>
                  <a:cubicBezTo>
                    <a:pt x="9" y="15"/>
                    <a:pt x="8" y="15"/>
                    <a:pt x="7"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16"/>
            <p:cNvSpPr>
              <a:spLocks/>
            </p:cNvSpPr>
            <p:nvPr/>
          </p:nvSpPr>
          <p:spPr bwMode="auto">
            <a:xfrm>
              <a:off x="4324" y="2022"/>
              <a:ext cx="42" cy="29"/>
            </a:xfrm>
            <a:custGeom>
              <a:avLst/>
              <a:gdLst>
                <a:gd name="T0" fmla="*/ 13 w 18"/>
                <a:gd name="T1" fmla="*/ 12 h 12"/>
                <a:gd name="T2" fmla="*/ 13 w 18"/>
                <a:gd name="T3" fmla="*/ 12 h 12"/>
                <a:gd name="T4" fmla="*/ 6 w 18"/>
                <a:gd name="T5" fmla="*/ 12 h 12"/>
                <a:gd name="T6" fmla="*/ 0 w 18"/>
                <a:gd name="T7" fmla="*/ 6 h 12"/>
                <a:gd name="T8" fmla="*/ 6 w 18"/>
                <a:gd name="T9" fmla="*/ 0 h 12"/>
                <a:gd name="T10" fmla="*/ 6 w 18"/>
                <a:gd name="T11" fmla="*/ 0 h 12"/>
                <a:gd name="T12" fmla="*/ 13 w 18"/>
                <a:gd name="T13" fmla="*/ 0 h 12"/>
                <a:gd name="T14" fmla="*/ 18 w 18"/>
                <a:gd name="T15" fmla="*/ 6 h 12"/>
                <a:gd name="T16" fmla="*/ 13 w 1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13" y="12"/>
                  </a:moveTo>
                  <a:cubicBezTo>
                    <a:pt x="13" y="12"/>
                    <a:pt x="13" y="12"/>
                    <a:pt x="13" y="12"/>
                  </a:cubicBezTo>
                  <a:cubicBezTo>
                    <a:pt x="6" y="12"/>
                    <a:pt x="6" y="12"/>
                    <a:pt x="6" y="12"/>
                  </a:cubicBezTo>
                  <a:cubicBezTo>
                    <a:pt x="3" y="12"/>
                    <a:pt x="0" y="9"/>
                    <a:pt x="0" y="6"/>
                  </a:cubicBezTo>
                  <a:cubicBezTo>
                    <a:pt x="0" y="3"/>
                    <a:pt x="3" y="0"/>
                    <a:pt x="6" y="0"/>
                  </a:cubicBezTo>
                  <a:cubicBezTo>
                    <a:pt x="6" y="0"/>
                    <a:pt x="6" y="0"/>
                    <a:pt x="6" y="0"/>
                  </a:cubicBezTo>
                  <a:cubicBezTo>
                    <a:pt x="13" y="0"/>
                    <a:pt x="13" y="0"/>
                    <a:pt x="13" y="0"/>
                  </a:cubicBezTo>
                  <a:cubicBezTo>
                    <a:pt x="16" y="0"/>
                    <a:pt x="18" y="3"/>
                    <a:pt x="18" y="6"/>
                  </a:cubicBezTo>
                  <a:cubicBezTo>
                    <a:pt x="18" y="9"/>
                    <a:pt x="16" y="12"/>
                    <a:pt x="1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9" name="Freeform 17"/>
            <p:cNvSpPr>
              <a:spLocks/>
            </p:cNvSpPr>
            <p:nvPr/>
          </p:nvSpPr>
          <p:spPr bwMode="auto">
            <a:xfrm>
              <a:off x="4825" y="2022"/>
              <a:ext cx="42" cy="29"/>
            </a:xfrm>
            <a:custGeom>
              <a:avLst/>
              <a:gdLst>
                <a:gd name="T0" fmla="*/ 5 w 18"/>
                <a:gd name="T1" fmla="*/ 12 h 12"/>
                <a:gd name="T2" fmla="*/ 0 w 18"/>
                <a:gd name="T3" fmla="*/ 6 h 12"/>
                <a:gd name="T4" fmla="*/ 5 w 18"/>
                <a:gd name="T5" fmla="*/ 0 h 12"/>
                <a:gd name="T6" fmla="*/ 12 w 18"/>
                <a:gd name="T7" fmla="*/ 0 h 12"/>
                <a:gd name="T8" fmla="*/ 12 w 18"/>
                <a:gd name="T9" fmla="*/ 0 h 12"/>
                <a:gd name="T10" fmla="*/ 18 w 18"/>
                <a:gd name="T11" fmla="*/ 6 h 12"/>
                <a:gd name="T12" fmla="*/ 12 w 18"/>
                <a:gd name="T13" fmla="*/ 12 h 12"/>
                <a:gd name="T14" fmla="*/ 5 w 18"/>
                <a:gd name="T15" fmla="*/ 12 h 12"/>
                <a:gd name="T16" fmla="*/ 5 w 1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2">
                  <a:moveTo>
                    <a:pt x="5" y="12"/>
                  </a:moveTo>
                  <a:cubicBezTo>
                    <a:pt x="2" y="12"/>
                    <a:pt x="0" y="9"/>
                    <a:pt x="0" y="6"/>
                  </a:cubicBezTo>
                  <a:cubicBezTo>
                    <a:pt x="0" y="3"/>
                    <a:pt x="2" y="0"/>
                    <a:pt x="5" y="0"/>
                  </a:cubicBezTo>
                  <a:cubicBezTo>
                    <a:pt x="12" y="0"/>
                    <a:pt x="12" y="0"/>
                    <a:pt x="12" y="0"/>
                  </a:cubicBezTo>
                  <a:cubicBezTo>
                    <a:pt x="12" y="0"/>
                    <a:pt x="12" y="0"/>
                    <a:pt x="12" y="0"/>
                  </a:cubicBezTo>
                  <a:cubicBezTo>
                    <a:pt x="15" y="0"/>
                    <a:pt x="18" y="3"/>
                    <a:pt x="18" y="6"/>
                  </a:cubicBezTo>
                  <a:cubicBezTo>
                    <a:pt x="18" y="9"/>
                    <a:pt x="15" y="12"/>
                    <a:pt x="12" y="12"/>
                  </a:cubicBezTo>
                  <a:cubicBezTo>
                    <a:pt x="5" y="12"/>
                    <a:pt x="5" y="12"/>
                    <a:pt x="5" y="12"/>
                  </a:cubicBezTo>
                  <a:cubicBezTo>
                    <a:pt x="5" y="12"/>
                    <a:pt x="5" y="12"/>
                    <a:pt x="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18"/>
            <p:cNvSpPr>
              <a:spLocks/>
            </p:cNvSpPr>
            <p:nvPr/>
          </p:nvSpPr>
          <p:spPr bwMode="auto">
            <a:xfrm>
              <a:off x="4581" y="2266"/>
              <a:ext cx="29" cy="42"/>
            </a:xfrm>
            <a:custGeom>
              <a:avLst/>
              <a:gdLst>
                <a:gd name="T0" fmla="*/ 6 w 12"/>
                <a:gd name="T1" fmla="*/ 18 h 18"/>
                <a:gd name="T2" fmla="*/ 6 w 12"/>
                <a:gd name="T3" fmla="*/ 18 h 18"/>
                <a:gd name="T4" fmla="*/ 0 w 12"/>
                <a:gd name="T5" fmla="*/ 12 h 18"/>
                <a:gd name="T6" fmla="*/ 0 w 12"/>
                <a:gd name="T7" fmla="*/ 5 h 18"/>
                <a:gd name="T8" fmla="*/ 6 w 12"/>
                <a:gd name="T9" fmla="*/ 0 h 18"/>
                <a:gd name="T10" fmla="*/ 12 w 12"/>
                <a:gd name="T11" fmla="*/ 5 h 18"/>
                <a:gd name="T12" fmla="*/ 12 w 12"/>
                <a:gd name="T13" fmla="*/ 12 h 18"/>
                <a:gd name="T14" fmla="*/ 6 w 12"/>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8">
                  <a:moveTo>
                    <a:pt x="6" y="18"/>
                  </a:moveTo>
                  <a:cubicBezTo>
                    <a:pt x="6" y="18"/>
                    <a:pt x="6" y="18"/>
                    <a:pt x="6" y="18"/>
                  </a:cubicBezTo>
                  <a:cubicBezTo>
                    <a:pt x="3" y="18"/>
                    <a:pt x="0" y="15"/>
                    <a:pt x="0" y="12"/>
                  </a:cubicBezTo>
                  <a:cubicBezTo>
                    <a:pt x="0" y="5"/>
                    <a:pt x="0" y="5"/>
                    <a:pt x="0" y="5"/>
                  </a:cubicBezTo>
                  <a:cubicBezTo>
                    <a:pt x="0" y="2"/>
                    <a:pt x="3" y="0"/>
                    <a:pt x="6" y="0"/>
                  </a:cubicBezTo>
                  <a:cubicBezTo>
                    <a:pt x="9" y="0"/>
                    <a:pt x="12" y="2"/>
                    <a:pt x="12" y="5"/>
                  </a:cubicBezTo>
                  <a:cubicBezTo>
                    <a:pt x="12" y="12"/>
                    <a:pt x="12" y="12"/>
                    <a:pt x="12" y="12"/>
                  </a:cubicBezTo>
                  <a:cubicBezTo>
                    <a:pt x="12" y="15"/>
                    <a:pt x="9"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19"/>
            <p:cNvSpPr>
              <a:spLocks/>
            </p:cNvSpPr>
            <p:nvPr/>
          </p:nvSpPr>
          <p:spPr bwMode="auto">
            <a:xfrm>
              <a:off x="4581" y="1765"/>
              <a:ext cx="29" cy="42"/>
            </a:xfrm>
            <a:custGeom>
              <a:avLst/>
              <a:gdLst>
                <a:gd name="T0" fmla="*/ 6 w 12"/>
                <a:gd name="T1" fmla="*/ 18 h 18"/>
                <a:gd name="T2" fmla="*/ 0 w 12"/>
                <a:gd name="T3" fmla="*/ 13 h 18"/>
                <a:gd name="T4" fmla="*/ 0 w 12"/>
                <a:gd name="T5" fmla="*/ 6 h 18"/>
                <a:gd name="T6" fmla="*/ 6 w 12"/>
                <a:gd name="T7" fmla="*/ 0 h 18"/>
                <a:gd name="T8" fmla="*/ 12 w 12"/>
                <a:gd name="T9" fmla="*/ 6 h 18"/>
                <a:gd name="T10" fmla="*/ 12 w 12"/>
                <a:gd name="T11" fmla="*/ 13 h 18"/>
                <a:gd name="T12" fmla="*/ 6 w 1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2" h="18">
                  <a:moveTo>
                    <a:pt x="6" y="18"/>
                  </a:moveTo>
                  <a:cubicBezTo>
                    <a:pt x="3" y="18"/>
                    <a:pt x="0" y="16"/>
                    <a:pt x="0" y="13"/>
                  </a:cubicBezTo>
                  <a:cubicBezTo>
                    <a:pt x="0" y="6"/>
                    <a:pt x="0" y="6"/>
                    <a:pt x="0" y="6"/>
                  </a:cubicBezTo>
                  <a:cubicBezTo>
                    <a:pt x="0" y="3"/>
                    <a:pt x="3" y="0"/>
                    <a:pt x="6" y="0"/>
                  </a:cubicBezTo>
                  <a:cubicBezTo>
                    <a:pt x="9" y="0"/>
                    <a:pt x="12" y="3"/>
                    <a:pt x="12" y="6"/>
                  </a:cubicBezTo>
                  <a:cubicBezTo>
                    <a:pt x="12" y="13"/>
                    <a:pt x="12" y="13"/>
                    <a:pt x="12" y="13"/>
                  </a:cubicBezTo>
                  <a:cubicBezTo>
                    <a:pt x="12" y="16"/>
                    <a:pt x="9" y="18"/>
                    <a:pt x="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20"/>
            <p:cNvSpPr>
              <a:spLocks/>
            </p:cNvSpPr>
            <p:nvPr/>
          </p:nvSpPr>
          <p:spPr bwMode="auto">
            <a:xfrm>
              <a:off x="4492" y="2025"/>
              <a:ext cx="115" cy="113"/>
            </a:xfrm>
            <a:custGeom>
              <a:avLst/>
              <a:gdLst>
                <a:gd name="T0" fmla="*/ 7 w 49"/>
                <a:gd name="T1" fmla="*/ 48 h 48"/>
                <a:gd name="T2" fmla="*/ 2 w 49"/>
                <a:gd name="T3" fmla="*/ 47 h 48"/>
                <a:gd name="T4" fmla="*/ 2 w 49"/>
                <a:gd name="T5" fmla="*/ 38 h 48"/>
                <a:gd name="T6" fmla="*/ 38 w 49"/>
                <a:gd name="T7" fmla="*/ 2 h 48"/>
                <a:gd name="T8" fmla="*/ 47 w 49"/>
                <a:gd name="T9" fmla="*/ 2 h 48"/>
                <a:gd name="T10" fmla="*/ 47 w 49"/>
                <a:gd name="T11" fmla="*/ 11 h 48"/>
                <a:gd name="T12" fmla="*/ 11 w 49"/>
                <a:gd name="T13" fmla="*/ 47 h 48"/>
                <a:gd name="T14" fmla="*/ 7 w 49"/>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8">
                  <a:moveTo>
                    <a:pt x="7" y="48"/>
                  </a:moveTo>
                  <a:cubicBezTo>
                    <a:pt x="5" y="48"/>
                    <a:pt x="3" y="48"/>
                    <a:pt x="2" y="47"/>
                  </a:cubicBezTo>
                  <a:cubicBezTo>
                    <a:pt x="0" y="44"/>
                    <a:pt x="0" y="40"/>
                    <a:pt x="2" y="38"/>
                  </a:cubicBezTo>
                  <a:cubicBezTo>
                    <a:pt x="38" y="2"/>
                    <a:pt x="38" y="2"/>
                    <a:pt x="38" y="2"/>
                  </a:cubicBezTo>
                  <a:cubicBezTo>
                    <a:pt x="41" y="0"/>
                    <a:pt x="44" y="0"/>
                    <a:pt x="47" y="2"/>
                  </a:cubicBezTo>
                  <a:cubicBezTo>
                    <a:pt x="49" y="4"/>
                    <a:pt x="49" y="8"/>
                    <a:pt x="47" y="11"/>
                  </a:cubicBezTo>
                  <a:cubicBezTo>
                    <a:pt x="11" y="47"/>
                    <a:pt x="11" y="47"/>
                    <a:pt x="11" y="47"/>
                  </a:cubicBezTo>
                  <a:cubicBezTo>
                    <a:pt x="10" y="48"/>
                    <a:pt x="8" y="48"/>
                    <a:pt x="7"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Text Placeholder 27"/>
          <p:cNvSpPr>
            <a:spLocks noGrp="1"/>
          </p:cNvSpPr>
          <p:nvPr>
            <p:ph type="body" sz="quarter" idx="10" hasCustomPrompt="1"/>
          </p:nvPr>
        </p:nvSpPr>
        <p:spPr>
          <a:xfrm>
            <a:off x="471510" y="1513775"/>
            <a:ext cx="5853090" cy="2012950"/>
          </a:xfrm>
          <a:prstGeom prst="rect">
            <a:avLst/>
          </a:prstGeom>
        </p:spPr>
        <p:txBody>
          <a:bodyPr/>
          <a:lstStyle>
            <a:lvl1pPr marL="342900" indent="-342900">
              <a:lnSpc>
                <a:spcPct val="150000"/>
              </a:lnSpc>
              <a:buFont typeface="Wingdings" panose="05000000000000000000" pitchFamily="2" charset="2"/>
              <a:buChar char="§"/>
              <a:defRPr sz="2400">
                <a:solidFill>
                  <a:schemeClr val="bg1"/>
                </a:solidFill>
                <a:latin typeface="+mn-lt"/>
              </a:defRPr>
            </a:lvl1pPr>
          </a:lstStyle>
          <a:p>
            <a:pPr lvl="0"/>
            <a:r>
              <a:rPr lang="en-US" noProof="0" dirty="0" smtClean="0"/>
              <a:t>Lorem Ipsum</a:t>
            </a:r>
            <a:endParaRPr lang="en-US" noProof="0" dirty="0"/>
          </a:p>
        </p:txBody>
      </p:sp>
      <p:sp>
        <p:nvSpPr>
          <p:cNvPr id="24" name="Text Placeholder 27"/>
          <p:cNvSpPr>
            <a:spLocks noGrp="1"/>
          </p:cNvSpPr>
          <p:nvPr>
            <p:ph type="body" sz="quarter" idx="11" hasCustomPrompt="1"/>
          </p:nvPr>
        </p:nvSpPr>
        <p:spPr>
          <a:xfrm>
            <a:off x="7003366" y="1513775"/>
            <a:ext cx="1683434" cy="2012950"/>
          </a:xfrm>
          <a:prstGeom prst="rect">
            <a:avLst/>
          </a:prstGeom>
        </p:spPr>
        <p:txBody>
          <a:bodyPr/>
          <a:lstStyle>
            <a:lvl1pPr marL="0" indent="0">
              <a:lnSpc>
                <a:spcPct val="150000"/>
              </a:lnSpc>
              <a:buFont typeface="Wingdings" panose="05000000000000000000" pitchFamily="2" charset="2"/>
              <a:buNone/>
              <a:defRPr sz="2400">
                <a:solidFill>
                  <a:schemeClr val="bg1"/>
                </a:solidFill>
                <a:latin typeface="+mn-lt"/>
              </a:defRPr>
            </a:lvl1pPr>
          </a:lstStyle>
          <a:p>
            <a:pPr lvl="0"/>
            <a:r>
              <a:rPr lang="en-US" noProof="0" dirty="0" smtClean="0"/>
              <a:t>00’00</a:t>
            </a:r>
            <a:endParaRPr lang="en-US" noProof="0" dirty="0"/>
          </a:p>
        </p:txBody>
      </p:sp>
      <p:sp>
        <p:nvSpPr>
          <p:cNvPr id="28" name="TextBox 27"/>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29"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56517335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sp>
        <p:nvSpPr>
          <p:cNvPr id="11" name="Slide Number Placeholder 2"/>
          <p:cNvSpPr txBox="1">
            <a:spLocks/>
          </p:cNvSpPr>
          <p:nvPr userDrawn="1"/>
        </p:nvSpPr>
        <p:spPr>
          <a:xfrm>
            <a:off x="8852648" y="-27040"/>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sp>
        <p:nvSpPr>
          <p:cNvPr id="5" name="Slide Number Placeholder 2"/>
          <p:cNvSpPr txBox="1">
            <a:spLocks/>
          </p:cNvSpPr>
          <p:nvPr userDrawn="1"/>
        </p:nvSpPr>
        <p:spPr>
          <a:xfrm>
            <a:off x="-76200" y="4923322"/>
            <a:ext cx="406800" cy="200055"/>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E05EA-8EB7-4994-9B34-09892A67A7A9}" type="slidenum">
              <a:rPr lang="en-US" sz="700" noProof="0">
                <a:solidFill>
                  <a:srgbClr val="FFFFFF"/>
                </a:solidFill>
                <a:latin typeface="HelveticaNeueLT Std Thin" pitchFamily="34" charset="0"/>
              </a:rPr>
              <a:pPr/>
              <a:t>‹N°›</a:t>
            </a:fld>
            <a:endParaRPr lang="en-US" sz="700" noProof="0" dirty="0">
              <a:solidFill>
                <a:srgbClr val="FFFFFF"/>
              </a:solidFill>
              <a:latin typeface="HelveticaNeueLT Std Thin" pitchFamily="34" charset="0"/>
            </a:endParaRPr>
          </a:p>
        </p:txBody>
      </p:sp>
      <p:sp>
        <p:nvSpPr>
          <p:cNvPr id="6" name="TextBox 5"/>
          <p:cNvSpPr txBox="1"/>
          <p:nvPr userDrawn="1"/>
        </p:nvSpPr>
        <p:spPr bwMode="black">
          <a:xfrm>
            <a:off x="3257550" y="2356307"/>
            <a:ext cx="26289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tx2"/>
                </a:solidFill>
                <a:latin typeface="HelveticaNeueLT Std" pitchFamily="34" charset="0"/>
              </a:rPr>
              <a:t>Thank</a:t>
            </a:r>
            <a:r>
              <a:rPr lang="en-US" sz="2800" baseline="0" noProof="0" dirty="0" smtClean="0">
                <a:solidFill>
                  <a:schemeClr val="tx2"/>
                </a:solidFill>
                <a:latin typeface="HelveticaNeueLT Std" pitchFamily="34" charset="0"/>
              </a:rPr>
              <a:t> you.</a:t>
            </a:r>
            <a:endParaRPr lang="en-US" sz="2800" noProof="0" dirty="0" smtClean="0">
              <a:solidFill>
                <a:schemeClr val="tx2"/>
              </a:solidFill>
              <a:latin typeface="HelveticaNeueLT Std" pitchFamily="34" charset="0"/>
            </a:endParaRPr>
          </a:p>
        </p:txBody>
      </p:sp>
      <p:sp>
        <p:nvSpPr>
          <p:cNvPr id="7" name="TextBox 6"/>
          <p:cNvSpPr txBox="1"/>
          <p:nvPr userDrawn="1"/>
        </p:nvSpPr>
        <p:spPr bwMode="black">
          <a:xfrm>
            <a:off x="3573966" y="2356307"/>
            <a:ext cx="457200" cy="430887"/>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2800" noProof="0" dirty="0" smtClean="0">
                <a:solidFill>
                  <a:schemeClr val="tx2"/>
                </a:solidFill>
                <a:latin typeface="HelveticaNeueLT Std" pitchFamily="34" charset="0"/>
              </a:rPr>
              <a:t>T</a:t>
            </a:r>
          </a:p>
        </p:txBody>
      </p:sp>
      <p:grpSp>
        <p:nvGrpSpPr>
          <p:cNvPr id="2" name="Group 1"/>
          <p:cNvGrpSpPr/>
          <p:nvPr userDrawn="1"/>
        </p:nvGrpSpPr>
        <p:grpSpPr>
          <a:xfrm>
            <a:off x="1915319" y="1657350"/>
            <a:ext cx="5461567" cy="371475"/>
            <a:chOff x="1915319" y="2407519"/>
            <a:chExt cx="5461567" cy="371475"/>
          </a:xfrm>
        </p:grpSpPr>
        <p:sp>
          <p:nvSpPr>
            <p:cNvPr id="12" name="Rectangle 11"/>
            <p:cNvSpPr/>
            <p:nvPr/>
          </p:nvSpPr>
          <p:spPr>
            <a:xfrm>
              <a:off x="7278835" y="2605690"/>
              <a:ext cx="98051" cy="980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Thinking" descr="T:\Powerpoints\Thankyou\Thinki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15319" y="2407519"/>
              <a:ext cx="5313362" cy="37147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TextBox 13"/>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5"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931381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35" presetClass="path" presetSubtype="0" accel="50000" decel="50000" fill="hold" grpId="1" nodeType="afterEffect">
                                  <p:stCondLst>
                                    <p:cond delay="0"/>
                                  </p:stCondLst>
                                  <p:childTnLst>
                                    <p:animMotion origin="layout" path="M 3.33333E-6 4.27337E-6 L -0.2 4.27337E-6 " pathEditMode="relative" rAng="0" ptsTypes="AA">
                                      <p:cBhvr>
                                        <p:cTn id="12" dur="2000" fill="hold"/>
                                        <p:tgtEl>
                                          <p:spTgt spid="7"/>
                                        </p:tgtEl>
                                        <p:attrNameLst>
                                          <p:attrName>ppt_x</p:attrName>
                                          <p:attrName>ppt_y</p:attrName>
                                        </p:attrNameLst>
                                      </p:cBhvr>
                                      <p:rCtr x="-10000" y="0"/>
                                    </p:animMotion>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3000"/>
                            </p:stCondLst>
                            <p:childTnLst>
                              <p:par>
                                <p:cTn id="18" presetID="10" presetClass="exit" presetSubtype="0" fill="hold" grpId="2" nodeType="afterEffect">
                                  <p:stCondLst>
                                    <p:cond delay="0"/>
                                  </p:stCondLst>
                                  <p:childTnLst>
                                    <p:animEffect transition="out" filter="fade">
                                      <p:cBhvr>
                                        <p:cTn id="19" dur="250"/>
                                        <p:tgtEl>
                                          <p:spTgt spid="7"/>
                                        </p:tgtEl>
                                      </p:cBhvr>
                                    </p:animEffect>
                                    <p:set>
                                      <p:cBhvr>
                                        <p:cTn id="20"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6" name="Slide Number Placeholder 2"/>
          <p:cNvSpPr txBox="1">
            <a:spLocks/>
          </p:cNvSpPr>
          <p:nvPr userDrawn="1"/>
        </p:nvSpPr>
        <p:spPr>
          <a:xfrm>
            <a:off x="8859372" y="4982533"/>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900" noProof="0" dirty="0">
              <a:solidFill>
                <a:srgbClr val="FFFFFF"/>
              </a:solidFill>
              <a:latin typeface="HelveticaNeueLT Std Thin" pitchFamily="34" charset="0"/>
            </a:endParaRPr>
          </a:p>
        </p:txBody>
      </p:sp>
      <p:grpSp>
        <p:nvGrpSpPr>
          <p:cNvPr id="9" name="Group 4"/>
          <p:cNvGrpSpPr>
            <a:grpSpLocks noChangeAspect="1"/>
          </p:cNvGrpSpPr>
          <p:nvPr userDrawn="1"/>
        </p:nvGrpSpPr>
        <p:grpSpPr bwMode="auto">
          <a:xfrm>
            <a:off x="2544763" y="2266950"/>
            <a:ext cx="4054475" cy="609600"/>
            <a:chOff x="1837" y="2436"/>
            <a:chExt cx="2554" cy="384"/>
          </a:xfrm>
        </p:grpSpPr>
        <p:sp>
          <p:nvSpPr>
            <p:cNvPr id="10"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10"/>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11"/>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12"/>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13"/>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14"/>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15"/>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7" name="Freeform 16"/>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8" name="Freeform 17"/>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9" name="Freeform 18"/>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19"/>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20"/>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21"/>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22"/>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23"/>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24"/>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25"/>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7" name="Freeform 26"/>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8" name="Freeform 27"/>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9" name="Freeform 28"/>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0" name="Freeform 29"/>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1" name="Freeform 30"/>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2" name="Rectangle 31"/>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3" name="Oval 32"/>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4" name="Freeform 33"/>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5" name="Freeform 34"/>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36" name="Rechteck 1"/>
          <p:cNvSpPr/>
          <p:nvPr userDrawn="1"/>
        </p:nvSpPr>
        <p:spPr>
          <a:xfrm rot="5400000">
            <a:off x="4508399" y="-4508399"/>
            <a:ext cx="127202" cy="91440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TextBox 36"/>
          <p:cNvSpPr txBox="1"/>
          <p:nvPr userDrawn="1"/>
        </p:nvSpPr>
        <p:spPr bwMode="black">
          <a:xfrm>
            <a:off x="0" y="17434"/>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8" name="Slide Number Placeholder 2"/>
          <p:cNvSpPr txBox="1">
            <a:spLocks/>
          </p:cNvSpPr>
          <p:nvPr userDrawn="1"/>
        </p:nvSpPr>
        <p:spPr>
          <a:xfrm>
            <a:off x="8737201" y="-28732"/>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159689071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gal disclaimer">
    <p:spTree>
      <p:nvGrpSpPr>
        <p:cNvPr id="1" name=""/>
        <p:cNvGrpSpPr/>
        <p:nvPr/>
      </p:nvGrpSpPr>
      <p:grpSpPr>
        <a:xfrm>
          <a:off x="0" y="0"/>
          <a:ext cx="0" cy="0"/>
          <a:chOff x="0" y="0"/>
          <a:chExt cx="0" cy="0"/>
        </a:xfrm>
      </p:grpSpPr>
      <p:sp>
        <p:nvSpPr>
          <p:cNvPr id="8" name="TextBox 7"/>
          <p:cNvSpPr txBox="1"/>
          <p:nvPr userDrawn="1"/>
        </p:nvSpPr>
        <p:spPr>
          <a:xfrm>
            <a:off x="457505" y="1163181"/>
            <a:ext cx="8268950" cy="2246769"/>
          </a:xfrm>
          <a:prstGeom prst="rect">
            <a:avLst/>
          </a:prstGeom>
          <a:noFill/>
        </p:spPr>
        <p:txBody>
          <a:bodyPr wrap="square" rtlCol="0">
            <a:spAutoFit/>
          </a:bodyPr>
          <a:lstStyle/>
          <a:p>
            <a:pPr algn="just"/>
            <a:r>
              <a:rPr lang="en-US" sz="1000" noProof="0" dirty="0" smtClean="0">
                <a:solidFill>
                  <a:srgbClr val="262626"/>
                </a:solidFill>
                <a:latin typeface="+mn-lt"/>
              </a:rPr>
              <a:t>The information contained herein relates to Sopra Banking Software information, products and services. While all reasonable attempts have been made to ensure accuracy, currency and reliability of the content, all information is provided "as is". There is no guarantee as to the completeness, accuracy, timeliness or the results obtained from the use of this information. No warranty of any kind is given, expressed or implied, including, but not limited to warranties of performance, merchantability and fitness for a particular purpose. In no event will Sopra Banking Software be liable to you or anyone else for any decision made or action taken in reliance on the information herein or for any consequential, special or similar damages, even if advised of the possibility of such damages. Sopra Banking Software does not accept any responsibility for any errors or omissions, or for the results obtained from the use of this information. Information obtained should not be used as a substitute for consultation with Sopra Banking Software. References and links are provided as a service. Sopra Banking Software is not endorsing any provider of products or services, nor does it accept responsibility for the quality of goods and services provided by third parties. The content is protected by copyright and trademark laws. Apart from fair dealing for the purposes of private study, research, criticism or review, as permitted under copyright law, no part may be reproduced or reused for any commercial purposes whatsoever without the prior written permission of the copyright owner. All trademarks, logos and other marks shown are the property of their respective owners.</a:t>
            </a:r>
            <a:r>
              <a:rPr lang="en-US" sz="1000" baseline="0" noProof="0" dirty="0" smtClean="0">
                <a:solidFill>
                  <a:srgbClr val="262626"/>
                </a:solidFill>
                <a:latin typeface="+mn-lt"/>
              </a:rPr>
              <a:t> </a:t>
            </a:r>
            <a:r>
              <a:rPr lang="en-US" sz="1000" noProof="0" dirty="0" smtClean="0">
                <a:solidFill>
                  <a:srgbClr val="262626"/>
                </a:solidFill>
                <a:latin typeface="+mn-lt"/>
              </a:rPr>
              <a:t>Fonts licensed under the Apache License, Version 2.0 (the "License");   you may not use this file except in compliance with the License. You may obtain a copy of the License at http://www.apache.org/licenses/LICENSE-2.0</a:t>
            </a:r>
          </a:p>
        </p:txBody>
      </p:sp>
      <p:sp>
        <p:nvSpPr>
          <p:cNvPr id="9" name="TextBox 8"/>
          <p:cNvSpPr txBox="1"/>
          <p:nvPr userDrawn="1"/>
        </p:nvSpPr>
        <p:spPr bwMode="auto">
          <a:xfrm>
            <a:off x="6888857" y="4502319"/>
            <a:ext cx="1950343" cy="354264"/>
          </a:xfrm>
          <a:prstGeom prst="rect">
            <a:avLst/>
          </a:prstGeom>
          <a:noFill/>
          <a:ln w="9525">
            <a:noFill/>
            <a:miter lim="800000"/>
            <a:headEnd/>
            <a:tailEnd/>
          </a:ln>
        </p:spPr>
        <p:txBody>
          <a:bodyPr vert="horz" wrap="square" lIns="92075" tIns="46038" rIns="92075" bIns="0" numCol="1" rtlCol="0" anchor="t" anchorCtr="0" compatLnSpc="1">
            <a:prstTxWarp prst="textNoShape">
              <a:avLst/>
            </a:prstTxWarp>
            <a:spAutoFit/>
          </a:bodyPr>
          <a:lstStyle/>
          <a:p>
            <a:pPr algn="r"/>
            <a:r>
              <a:rPr lang="en-US" sz="1000" noProof="0" dirty="0" smtClean="0">
                <a:solidFill>
                  <a:schemeClr val="tx1">
                    <a:lumMod val="75000"/>
                    <a:lumOff val="25000"/>
                  </a:schemeClr>
                </a:solidFill>
                <a:latin typeface="+mn-lt"/>
              </a:rPr>
              <a:t>T +33 (0)1 55 91 72 72</a:t>
            </a:r>
            <a:br>
              <a:rPr lang="en-US" sz="1000" noProof="0" dirty="0" smtClean="0">
                <a:solidFill>
                  <a:schemeClr val="tx1">
                    <a:lumMod val="75000"/>
                    <a:lumOff val="25000"/>
                  </a:schemeClr>
                </a:solidFill>
                <a:latin typeface="+mn-lt"/>
              </a:rPr>
            </a:br>
            <a:r>
              <a:rPr lang="en-US" sz="1000" noProof="0" dirty="0" smtClean="0">
                <a:solidFill>
                  <a:schemeClr val="tx1">
                    <a:lumMod val="75000"/>
                    <a:lumOff val="25000"/>
                  </a:schemeClr>
                </a:solidFill>
                <a:latin typeface="+mn-lt"/>
              </a:rPr>
              <a:t>F +33 (0)1 55 91 72 73</a:t>
            </a:r>
            <a:endParaRPr lang="en-US" altLang="fr-FR" sz="1000" noProof="0" dirty="0" smtClean="0">
              <a:solidFill>
                <a:schemeClr val="tx1">
                  <a:lumMod val="75000"/>
                  <a:lumOff val="25000"/>
                </a:schemeClr>
              </a:solidFill>
              <a:latin typeface="+mn-lt"/>
            </a:endParaRPr>
          </a:p>
        </p:txBody>
      </p:sp>
      <p:sp>
        <p:nvSpPr>
          <p:cNvPr id="10" name="TextBox 9"/>
          <p:cNvSpPr txBox="1"/>
          <p:nvPr userDrawn="1"/>
        </p:nvSpPr>
        <p:spPr bwMode="black">
          <a:xfrm>
            <a:off x="389265" y="4502319"/>
            <a:ext cx="2438400" cy="461665"/>
          </a:xfrm>
          <a:prstGeom prst="rect">
            <a:avLst/>
          </a:prstGeom>
          <a:noFill/>
        </p:spPr>
        <p:txBody>
          <a:bodyPr wrap="square" lIns="85730" tIns="0" rIns="0" bIns="0" rtlCol="0">
            <a:spAutoFit/>
          </a:bodyPr>
          <a:lstStyle/>
          <a:p>
            <a:pPr algn="l"/>
            <a:r>
              <a:rPr lang="en-US" sz="1000" noProof="0" dirty="0" smtClean="0">
                <a:solidFill>
                  <a:schemeClr val="tx1">
                    <a:lumMod val="75000"/>
                    <a:lumOff val="25000"/>
                  </a:schemeClr>
                </a:solidFill>
                <a:latin typeface="+mn-lt"/>
                <a:ea typeface="Roboto Medium" panose="02000000000000000000" pitchFamily="2" charset="0"/>
              </a:rPr>
              <a:t>Tour Manhattan</a:t>
            </a:r>
          </a:p>
          <a:p>
            <a:pPr algn="l"/>
            <a:r>
              <a:rPr lang="en-US" sz="1000" noProof="0" dirty="0" smtClean="0">
                <a:solidFill>
                  <a:schemeClr val="tx1">
                    <a:lumMod val="75000"/>
                    <a:lumOff val="25000"/>
                  </a:schemeClr>
                </a:solidFill>
                <a:latin typeface="+mn-lt"/>
                <a:ea typeface="Roboto Medium" panose="02000000000000000000" pitchFamily="2" charset="0"/>
              </a:rPr>
              <a:t>5, place de </a:t>
            </a:r>
            <a:r>
              <a:rPr lang="en-US" sz="1000" noProof="0" dirty="0" err="1" smtClean="0">
                <a:solidFill>
                  <a:schemeClr val="tx1">
                    <a:lumMod val="75000"/>
                    <a:lumOff val="25000"/>
                  </a:schemeClr>
                </a:solidFill>
                <a:latin typeface="+mn-lt"/>
                <a:ea typeface="Roboto Medium" panose="02000000000000000000" pitchFamily="2" charset="0"/>
              </a:rPr>
              <a:t>l’Iris</a:t>
            </a:r>
            <a:r>
              <a:rPr lang="en-US" sz="1000" noProof="0" dirty="0" smtClean="0">
                <a:solidFill>
                  <a:schemeClr val="tx1">
                    <a:lumMod val="75000"/>
                    <a:lumOff val="25000"/>
                  </a:schemeClr>
                </a:solidFill>
                <a:latin typeface="+mn-lt"/>
                <a:ea typeface="Roboto Medium" panose="02000000000000000000" pitchFamily="2" charset="0"/>
              </a:rPr>
              <a:t> – Courbevoie</a:t>
            </a:r>
          </a:p>
          <a:p>
            <a:pPr algn="l"/>
            <a:r>
              <a:rPr lang="en-US" sz="1000" noProof="0" dirty="0" smtClean="0">
                <a:solidFill>
                  <a:schemeClr val="tx1">
                    <a:lumMod val="75000"/>
                    <a:lumOff val="25000"/>
                  </a:schemeClr>
                </a:solidFill>
                <a:latin typeface="+mn-lt"/>
                <a:ea typeface="Roboto Medium" panose="02000000000000000000" pitchFamily="2" charset="0"/>
              </a:rPr>
              <a:t>FR 92095 La </a:t>
            </a:r>
            <a:r>
              <a:rPr lang="en-US" sz="1000" noProof="0" dirty="0" err="1" smtClean="0">
                <a:solidFill>
                  <a:schemeClr val="tx1">
                    <a:lumMod val="75000"/>
                    <a:lumOff val="25000"/>
                  </a:schemeClr>
                </a:solidFill>
                <a:latin typeface="+mn-lt"/>
                <a:ea typeface="Roboto Medium" panose="02000000000000000000" pitchFamily="2" charset="0"/>
              </a:rPr>
              <a:t>Défense</a:t>
            </a:r>
            <a:r>
              <a:rPr lang="en-US" sz="1000" noProof="0" dirty="0" smtClean="0">
                <a:solidFill>
                  <a:schemeClr val="tx1">
                    <a:lumMod val="75000"/>
                    <a:lumOff val="25000"/>
                  </a:schemeClr>
                </a:solidFill>
                <a:latin typeface="+mn-lt"/>
                <a:ea typeface="Roboto Medium" panose="02000000000000000000" pitchFamily="2" charset="0"/>
              </a:rPr>
              <a:t> </a:t>
            </a:r>
            <a:r>
              <a:rPr lang="en-US" sz="1000" noProof="0" dirty="0" err="1" smtClean="0">
                <a:solidFill>
                  <a:schemeClr val="tx1">
                    <a:lumMod val="75000"/>
                    <a:lumOff val="25000"/>
                  </a:schemeClr>
                </a:solidFill>
                <a:latin typeface="+mn-lt"/>
                <a:ea typeface="Roboto Medium" panose="02000000000000000000" pitchFamily="2" charset="0"/>
              </a:rPr>
              <a:t>Cedex</a:t>
            </a:r>
            <a:endParaRPr lang="en-US" sz="1000" noProof="0" dirty="0" smtClean="0">
              <a:solidFill>
                <a:schemeClr val="tx1">
                  <a:lumMod val="75000"/>
                  <a:lumOff val="25000"/>
                </a:schemeClr>
              </a:solidFill>
              <a:latin typeface="+mn-lt"/>
              <a:ea typeface="Roboto Medium" panose="02000000000000000000" pitchFamily="2" charset="0"/>
            </a:endParaRPr>
          </a:p>
        </p:txBody>
      </p:sp>
      <p:sp>
        <p:nvSpPr>
          <p:cNvPr id="12" name="Slide Number Placeholder 2"/>
          <p:cNvSpPr txBox="1">
            <a:spLocks/>
          </p:cNvSpPr>
          <p:nvPr userDrawn="1"/>
        </p:nvSpPr>
        <p:spPr>
          <a:xfrm>
            <a:off x="-139800" y="6642556"/>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pic>
        <p:nvPicPr>
          <p:cNvPr id="14" name="Picture 13" descr="T:\AUTRE\Ressources\Sopra stuff\PAPETERIE_SOPRA BANKING_EN\SOPRASTERIA_soprabanking_CMJN.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3418" y="3737259"/>
            <a:ext cx="1967254" cy="29370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459472" y="4125133"/>
            <a:ext cx="8379728" cy="91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Box 16"/>
          <p:cNvSpPr txBox="1"/>
          <p:nvPr userDrawn="1"/>
        </p:nvSpPr>
        <p:spPr>
          <a:xfrm>
            <a:off x="371187" y="4136524"/>
            <a:ext cx="6335692" cy="261610"/>
          </a:xfrm>
          <a:prstGeom prst="rect">
            <a:avLst/>
          </a:prstGeom>
          <a:noFill/>
        </p:spPr>
        <p:txBody>
          <a:bodyPr wrap="square" rtlCol="0">
            <a:spAutoFit/>
          </a:bodyPr>
          <a:lstStyle/>
          <a:p>
            <a:pPr algn="l"/>
            <a:r>
              <a:rPr lang="en-US" sz="1050" noProof="0" dirty="0" smtClean="0">
                <a:solidFill>
                  <a:schemeClr val="tx1">
                    <a:lumMod val="90000"/>
                    <a:lumOff val="10000"/>
                  </a:schemeClr>
                </a:solidFill>
                <a:latin typeface="Roboto Condensed" panose="02000000000000000000" pitchFamily="2" charset="0"/>
                <a:ea typeface="Roboto Condensed" panose="02000000000000000000" pitchFamily="2" charset="0"/>
              </a:rPr>
              <a:t>www.soprabanking.com</a:t>
            </a:r>
          </a:p>
        </p:txBody>
      </p:sp>
      <p:sp>
        <p:nvSpPr>
          <p:cNvPr id="18" name="Title 8"/>
          <p:cNvSpPr>
            <a:spLocks noGrp="1"/>
          </p:cNvSpPr>
          <p:nvPr>
            <p:ph type="title" hasCustomPrompt="1"/>
          </p:nvPr>
        </p:nvSpPr>
        <p:spPr>
          <a:xfrm>
            <a:off x="457200" y="408296"/>
            <a:ext cx="8229600" cy="501676"/>
          </a:xfrm>
          <a:prstGeom prst="rect">
            <a:avLst/>
          </a:prstGeom>
        </p:spPr>
        <p:txBody>
          <a:bodyPr>
            <a:spAutoFit/>
          </a:bodyPr>
          <a:lstStyle>
            <a:lvl1pPr>
              <a:defRPr sz="2800" b="1" baseline="0">
                <a:latin typeface="Roboto Condensed" panose="02000000000000000000" pitchFamily="2" charset="0"/>
                <a:ea typeface="Roboto Condensed" panose="02000000000000000000" pitchFamily="2" charset="0"/>
              </a:defRPr>
            </a:lvl1pPr>
          </a:lstStyle>
          <a:p>
            <a:r>
              <a:rPr lang="en-US" noProof="0" dirty="0" smtClean="0"/>
              <a:t>Legal disclaimer</a:t>
            </a:r>
            <a:endParaRPr lang="en-US" noProof="0" dirty="0"/>
          </a:p>
        </p:txBody>
      </p:sp>
      <p:sp>
        <p:nvSpPr>
          <p:cNvPr id="19"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Box 19"/>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21"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41254772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T:\AUTRE\Ressources\Illustrations\Photostock\shutterstock_206076679NB.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6999" y="0"/>
            <a:ext cx="9017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4265" y="0"/>
            <a:ext cx="9019735" cy="51435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p:cNvSpPr txBox="1"/>
          <p:nvPr userDrawn="1"/>
        </p:nvSpPr>
        <p:spPr bwMode="black">
          <a:xfrm>
            <a:off x="471510" y="510736"/>
            <a:ext cx="3505200" cy="553998"/>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3600" b="1" noProof="0" dirty="0" smtClean="0">
                <a:solidFill>
                  <a:schemeClr val="bg1"/>
                </a:solidFill>
                <a:latin typeface="Roboto Condensed" panose="02000000000000000000" pitchFamily="2" charset="0"/>
                <a:ea typeface="Roboto Condensed" panose="02000000000000000000" pitchFamily="2" charset="0"/>
              </a:rPr>
              <a:t>AGENDA</a:t>
            </a:r>
          </a:p>
        </p:txBody>
      </p:sp>
      <p:sp>
        <p:nvSpPr>
          <p:cNvPr id="8" name="Rechteck 1"/>
          <p:cNvSpPr/>
          <p:nvPr userDrawn="1"/>
        </p:nvSpPr>
        <p:spPr>
          <a:xfrm>
            <a:off x="0" y="0"/>
            <a:ext cx="127200" cy="51435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Box 8"/>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0"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11" name="Text Placeholder 27"/>
          <p:cNvSpPr>
            <a:spLocks noGrp="1"/>
          </p:cNvSpPr>
          <p:nvPr>
            <p:ph type="body" sz="quarter" idx="10" hasCustomPrompt="1"/>
          </p:nvPr>
        </p:nvSpPr>
        <p:spPr>
          <a:xfrm>
            <a:off x="471510" y="1513775"/>
            <a:ext cx="5853090" cy="2012950"/>
          </a:xfrm>
          <a:prstGeom prst="rect">
            <a:avLst/>
          </a:prstGeom>
        </p:spPr>
        <p:txBody>
          <a:bodyPr/>
          <a:lstStyle>
            <a:lvl1pPr marL="342900" indent="-342900">
              <a:lnSpc>
                <a:spcPct val="150000"/>
              </a:lnSpc>
              <a:buFont typeface="Wingdings" panose="05000000000000000000" pitchFamily="2" charset="2"/>
              <a:buChar char="§"/>
              <a:defRPr sz="2400">
                <a:solidFill>
                  <a:schemeClr val="bg1"/>
                </a:solidFill>
                <a:latin typeface="+mn-lt"/>
              </a:defRPr>
            </a:lvl1pPr>
          </a:lstStyle>
          <a:p>
            <a:pPr lvl="0"/>
            <a:r>
              <a:rPr lang="en-US" noProof="0" dirty="0" smtClean="0"/>
              <a:t>Lorem Ipsum</a:t>
            </a:r>
            <a:endParaRPr lang="en-US" noProof="0" dirty="0"/>
          </a:p>
        </p:txBody>
      </p:sp>
    </p:spTree>
    <p:extLst>
      <p:ext uri="{BB962C8B-B14F-4D97-AF65-F5344CB8AC3E}">
        <p14:creationId xmlns:p14="http://schemas.microsoft.com/office/powerpoint/2010/main" val="230035805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3" name="Picture 2" descr="T:\AUTRE\Ressources\Sopra stuff\Photo PPT\SOPRA_BANKING_DIRECT.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3646" b="-1"/>
          <a:stretch/>
        </p:blipFill>
        <p:spPr bwMode="auto">
          <a:xfrm>
            <a:off x="125562" y="-19050"/>
            <a:ext cx="9016800" cy="5162549"/>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4"/>
          <p:cNvGrpSpPr>
            <a:grpSpLocks noChangeAspect="1"/>
          </p:cNvGrpSpPr>
          <p:nvPr userDrawn="1"/>
        </p:nvGrpSpPr>
        <p:grpSpPr bwMode="auto">
          <a:xfrm>
            <a:off x="6375721" y="4705350"/>
            <a:ext cx="2234879" cy="336020"/>
            <a:chOff x="1837" y="2436"/>
            <a:chExt cx="2554" cy="384"/>
          </a:xfrm>
        </p:grpSpPr>
        <p:sp>
          <p:nvSpPr>
            <p:cNvPr id="66"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7" name="Freeform 66"/>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8" name="Freeform 67"/>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69" name="Freeform 68"/>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0" name="Freeform 69"/>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1" name="Freeform 70"/>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2" name="Freeform 71"/>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3" name="Freeform 72"/>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4" name="Freeform 73"/>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5" name="Freeform 74"/>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6" name="Freeform 75"/>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7" name="Freeform 76"/>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8" name="Freeform 77"/>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79" name="Freeform 78"/>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0" name="Freeform 79"/>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1" name="Freeform 80"/>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2" name="Freeform 81"/>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3" name="Freeform 82"/>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4" name="Freeform 83"/>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5" name="Freeform 84"/>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6" name="Freeform 85"/>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7" name="Freeform 86"/>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8" name="Rectangle 87"/>
            <p:cNvSpPr>
              <a:spLocks noChangeArrowheads="1"/>
            </p:cNvSpPr>
            <p:nvPr/>
          </p:nvSpPr>
          <p:spPr bwMode="auto">
            <a:xfrm>
              <a:off x="3987" y="2495"/>
              <a:ext cx="31" cy="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89" name="Oval 88"/>
            <p:cNvSpPr>
              <a:spLocks noChangeArrowheads="1"/>
            </p:cNvSpPr>
            <p:nvPr/>
          </p:nvSpPr>
          <p:spPr bwMode="auto">
            <a:xfrm>
              <a:off x="3982" y="2437"/>
              <a:ext cx="40" cy="4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0" name="Freeform 89"/>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91" name="Freeform 90"/>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40" name="Rectangle 39"/>
          <p:cNvSpPr/>
          <p:nvPr userDrawn="1"/>
        </p:nvSpPr>
        <p:spPr>
          <a:xfrm>
            <a:off x="5630333" y="370417"/>
            <a:ext cx="2977010" cy="2977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1"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42" name="Text Placeholder 7"/>
          <p:cNvSpPr>
            <a:spLocks noGrp="1"/>
          </p:cNvSpPr>
          <p:nvPr>
            <p:ph type="body" sz="quarter" idx="11" hasCustomPrompt="1"/>
          </p:nvPr>
        </p:nvSpPr>
        <p:spPr>
          <a:xfrm>
            <a:off x="5849859" y="2399530"/>
            <a:ext cx="2461758" cy="239953"/>
          </a:xfrm>
          <a:prstGeom prst="rect">
            <a:avLst/>
          </a:prstGeom>
        </p:spPr>
        <p:txBody>
          <a:bodyPr/>
          <a:lstStyle>
            <a:lvl1pPr>
              <a:defRPr sz="2000" baseline="0">
                <a:solidFill>
                  <a:schemeClr val="bg1"/>
                </a:solidFill>
                <a:latin typeface="+mn-lt"/>
              </a:defRPr>
            </a:lvl1pPr>
          </a:lstStyle>
          <a:p>
            <a:pPr lvl="0"/>
            <a:r>
              <a:rPr lang="en-US" noProof="0" dirty="0" smtClean="0"/>
              <a:t>Chapter subtitle</a:t>
            </a:r>
            <a:endParaRPr lang="en-US" noProof="0" dirty="0"/>
          </a:p>
        </p:txBody>
      </p:sp>
      <p:sp>
        <p:nvSpPr>
          <p:cNvPr id="36"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37" name="Rechteck 1"/>
          <p:cNvSpPr/>
          <p:nvPr userDrawn="1"/>
        </p:nvSpPr>
        <p:spPr>
          <a:xfrm>
            <a:off x="0" y="-8468"/>
            <a:ext cx="127200" cy="5151967"/>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TextBox 37"/>
          <p:cNvSpPr txBox="1"/>
          <p:nvPr userDrawn="1"/>
        </p:nvSpPr>
        <p:spPr bwMode="black">
          <a:xfrm rot="16200000">
            <a:off x="-819865" y="821666"/>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39" name="Slide Number Placeholder 2"/>
          <p:cNvSpPr txBox="1">
            <a:spLocks/>
          </p:cNvSpPr>
          <p:nvPr userDrawn="1"/>
        </p:nvSpPr>
        <p:spPr>
          <a:xfrm>
            <a:off x="-139800" y="495036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7118342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6"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Rectangle 33"/>
          <p:cNvSpPr/>
          <p:nvPr userDrawn="1"/>
        </p:nvSpPr>
        <p:spPr>
          <a:xfrm>
            <a:off x="120035" y="0"/>
            <a:ext cx="9023965" cy="515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userDrawn="1"/>
        </p:nvSpPr>
        <p:spPr>
          <a:xfrm>
            <a:off x="5630333" y="370417"/>
            <a:ext cx="2977010" cy="2977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8" name="Text Placeholder 7"/>
          <p:cNvSpPr>
            <a:spLocks noGrp="1"/>
          </p:cNvSpPr>
          <p:nvPr>
            <p:ph type="body" sz="quarter" idx="11" hasCustomPrompt="1"/>
          </p:nvPr>
        </p:nvSpPr>
        <p:spPr>
          <a:xfrm>
            <a:off x="5849859" y="2399530"/>
            <a:ext cx="2461758" cy="355482"/>
          </a:xfrm>
          <a:prstGeom prst="rect">
            <a:avLst/>
          </a:prstGeom>
        </p:spPr>
        <p:txBody>
          <a:bodyPr>
            <a:spAutoFit/>
          </a:bodyPr>
          <a:lstStyle>
            <a:lvl1pPr algn="l">
              <a:defRPr sz="1800" baseline="0">
                <a:solidFill>
                  <a:schemeClr val="bg1"/>
                </a:solidFill>
                <a:latin typeface="+mn-lt"/>
              </a:defRPr>
            </a:lvl1pPr>
          </a:lstStyle>
          <a:p>
            <a:pPr lvl="0"/>
            <a:r>
              <a:rPr lang="en-US" noProof="0" dirty="0" smtClean="0"/>
              <a:t>Chapter subtitle</a:t>
            </a: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3257248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4" name="Rectangle 33"/>
          <p:cNvSpPr/>
          <p:nvPr userDrawn="1"/>
        </p:nvSpPr>
        <p:spPr>
          <a:xfrm>
            <a:off x="120035" y="0"/>
            <a:ext cx="9023965" cy="515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p:cNvSpPr/>
          <p:nvPr userDrawn="1"/>
        </p:nvSpPr>
        <p:spPr>
          <a:xfrm>
            <a:off x="5630333" y="370417"/>
            <a:ext cx="2977010" cy="29770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 Placeholder 3"/>
          <p:cNvSpPr>
            <a:spLocks noGrp="1"/>
          </p:cNvSpPr>
          <p:nvPr>
            <p:ph type="body" sz="quarter" idx="10" hasCustomPrompt="1"/>
          </p:nvPr>
        </p:nvSpPr>
        <p:spPr>
          <a:xfrm>
            <a:off x="5849859" y="528557"/>
            <a:ext cx="2461758" cy="1860632"/>
          </a:xfrm>
          <a:prstGeom prst="rect">
            <a:avLst/>
          </a:prstGeom>
        </p:spPr>
        <p:txBody>
          <a:bodyPr/>
          <a:lstStyle>
            <a:lvl1pPr>
              <a:defRPr sz="3200" b="1" baseline="0">
                <a:solidFill>
                  <a:schemeClr val="bg1"/>
                </a:solidFill>
                <a:latin typeface="Roboto Condensed" panose="02000000000000000000" pitchFamily="2" charset="0"/>
                <a:ea typeface="Roboto Condensed" panose="02000000000000000000" pitchFamily="2" charset="0"/>
              </a:defRPr>
            </a:lvl1pPr>
          </a:lstStyle>
          <a:p>
            <a:pPr lvl="0"/>
            <a:r>
              <a:rPr lang="en-US" noProof="0" dirty="0" smtClean="0"/>
              <a:t>Chapter title here.</a:t>
            </a:r>
            <a:endParaRPr lang="en-US" noProof="0" dirty="0"/>
          </a:p>
        </p:txBody>
      </p:sp>
      <p:sp>
        <p:nvSpPr>
          <p:cNvPr id="8" name="Text Placeholder 7"/>
          <p:cNvSpPr>
            <a:spLocks noGrp="1"/>
          </p:cNvSpPr>
          <p:nvPr>
            <p:ph type="body" sz="quarter" idx="11" hasCustomPrompt="1"/>
          </p:nvPr>
        </p:nvSpPr>
        <p:spPr>
          <a:xfrm>
            <a:off x="5849859" y="2399530"/>
            <a:ext cx="2461758" cy="355482"/>
          </a:xfrm>
          <a:prstGeom prst="rect">
            <a:avLst/>
          </a:prstGeom>
        </p:spPr>
        <p:txBody>
          <a:bodyPr>
            <a:spAutoFit/>
          </a:bodyPr>
          <a:lstStyle>
            <a:lvl1pPr>
              <a:defRPr sz="1800" baseline="0">
                <a:solidFill>
                  <a:schemeClr val="bg1"/>
                </a:solidFill>
                <a:latin typeface="+mn-lt"/>
              </a:defRPr>
            </a:lvl1pPr>
          </a:lstStyle>
          <a:p>
            <a:pPr lvl="0"/>
            <a:r>
              <a:rPr lang="en-US" noProof="0" dirty="0" smtClean="0"/>
              <a:t>Chapter subtitle</a:t>
            </a:r>
            <a:endParaRPr lang="en-US" noProof="0" dirty="0"/>
          </a:p>
        </p:txBody>
      </p:sp>
      <p:sp>
        <p:nvSpPr>
          <p:cNvPr id="11" name="Rechteck 1"/>
          <p:cNvSpPr/>
          <p:nvPr userDrawn="1"/>
        </p:nvSpPr>
        <p:spPr>
          <a:xfrm>
            <a:off x="-7165" y="9016"/>
            <a:ext cx="127200" cy="5143500"/>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3"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283100542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hteck 1"/>
          <p:cNvSpPr/>
          <p:nvPr userDrawn="1"/>
        </p:nvSpPr>
        <p:spPr>
          <a:xfrm>
            <a:off x="0" y="0"/>
            <a:ext cx="1272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12" name="TextBox 11"/>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Tree>
    <p:extLst>
      <p:ext uri="{BB962C8B-B14F-4D97-AF65-F5344CB8AC3E}">
        <p14:creationId xmlns:p14="http://schemas.microsoft.com/office/powerpoint/2010/main" val="265540088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xt">
    <p:spTree>
      <p:nvGrpSpPr>
        <p:cNvPr id="1" name=""/>
        <p:cNvGrpSpPr/>
        <p:nvPr/>
      </p:nvGrpSpPr>
      <p:grpSpPr>
        <a:xfrm>
          <a:off x="0" y="0"/>
          <a:ext cx="0" cy="0"/>
          <a:chOff x="0" y="0"/>
          <a:chExt cx="0" cy="0"/>
        </a:xfrm>
      </p:grpSpPr>
      <p:sp>
        <p:nvSpPr>
          <p:cNvPr id="1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2"/>
          <p:cNvSpPr txBox="1">
            <a:spLocks/>
          </p:cNvSpPr>
          <p:nvPr userDrawn="1"/>
        </p:nvSpPr>
        <p:spPr>
          <a:xfrm>
            <a:off x="-139800" y="4958834"/>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
        <p:nvSpPr>
          <p:cNvPr id="5" name="Title 8"/>
          <p:cNvSpPr>
            <a:spLocks noGrp="1"/>
          </p:cNvSpPr>
          <p:nvPr>
            <p:ph type="title"/>
          </p:nvPr>
        </p:nvSpPr>
        <p:spPr>
          <a:xfrm>
            <a:off x="457200" y="408296"/>
            <a:ext cx="8229600" cy="601661"/>
          </a:xfrm>
          <a:prstGeom prst="rect">
            <a:avLst/>
          </a:prstGeom>
        </p:spPr>
        <p:txBody>
          <a:bodyPr/>
          <a:lstStyle>
            <a:lvl1pPr>
              <a:defRPr sz="3600" b="1">
                <a:latin typeface="Roboto Condensed" panose="02000000000000000000" pitchFamily="2" charset="0"/>
                <a:ea typeface="Roboto Condensed" panose="02000000000000000000" pitchFamily="2" charset="0"/>
              </a:defRPr>
            </a:lvl1pPr>
          </a:lstStyle>
          <a:p>
            <a:r>
              <a:rPr lang="en-US" noProof="0" dirty="0" smtClean="0"/>
              <a:t>Click to edit Master title style</a:t>
            </a:r>
            <a:endParaRPr lang="en-US" noProof="0" dirty="0"/>
          </a:p>
        </p:txBody>
      </p:sp>
      <p:sp>
        <p:nvSpPr>
          <p:cNvPr id="6" name="Content Placeholder 10"/>
          <p:cNvSpPr>
            <a:spLocks noGrp="1"/>
          </p:cNvSpPr>
          <p:nvPr>
            <p:ph sz="quarter" idx="10"/>
          </p:nvPr>
        </p:nvSpPr>
        <p:spPr>
          <a:xfrm>
            <a:off x="457200" y="1782762"/>
            <a:ext cx="8229600" cy="269398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Text Placeholder 12"/>
          <p:cNvSpPr>
            <a:spLocks noGrp="1"/>
          </p:cNvSpPr>
          <p:nvPr>
            <p:ph type="body" sz="quarter" idx="11"/>
          </p:nvPr>
        </p:nvSpPr>
        <p:spPr>
          <a:xfrm>
            <a:off x="457200" y="986499"/>
            <a:ext cx="8229600" cy="381000"/>
          </a:xfrm>
          <a:prstGeom prst="rect">
            <a:avLst/>
          </a:prstGeom>
        </p:spPr>
        <p:txBody>
          <a:bodyPr/>
          <a:lstStyle>
            <a:lvl1pPr>
              <a:defRPr sz="2800">
                <a:solidFill>
                  <a:schemeClr val="tx1">
                    <a:lumMod val="75000"/>
                    <a:lumOff val="25000"/>
                  </a:schemeClr>
                </a:solidFill>
                <a:latin typeface="+mn-lt"/>
              </a:defRPr>
            </a:lvl1pPr>
          </a:lstStyle>
          <a:p>
            <a:pPr lvl="0"/>
            <a:r>
              <a:rPr lang="en-US" noProof="0" dirty="0" smtClean="0"/>
              <a:t>Click to edit Master text styles</a:t>
            </a:r>
            <a:endParaRPr lang="en-US" noProof="0" dirty="0"/>
          </a:p>
        </p:txBody>
      </p:sp>
      <p:sp>
        <p:nvSpPr>
          <p:cNvPr id="10" name="TextBox 9"/>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11"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0586550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2" name="Rechteck 1"/>
          <p:cNvSpPr/>
          <p:nvPr userDrawn="1"/>
        </p:nvSpPr>
        <p:spPr>
          <a:xfrm>
            <a:off x="-7165" y="-1"/>
            <a:ext cx="127200" cy="5143501"/>
          </a:xfrm>
          <a:prstGeom prst="rect">
            <a:avLst/>
          </a:prstGeom>
          <a:solidFill>
            <a:srgbClr val="EE29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Box 2"/>
          <p:cNvSpPr txBox="1"/>
          <p:nvPr userDrawn="1"/>
        </p:nvSpPr>
        <p:spPr bwMode="black">
          <a:xfrm rot="16200000">
            <a:off x="-819865" y="830133"/>
            <a:ext cx="1752600" cy="92333"/>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600" b="0" i="0" kern="1200" noProof="0" dirty="0" smtClean="0">
                <a:solidFill>
                  <a:schemeClr val="bg1"/>
                </a:solidFill>
                <a:effectLst/>
                <a:latin typeface="+mn-lt"/>
                <a:ea typeface="+mn-ea"/>
                <a:cs typeface="+mn-cs"/>
              </a:rPr>
              <a:t>© Copyright </a:t>
            </a:r>
            <a:r>
              <a:rPr lang="en-US" sz="600" b="0" i="0" u="none" strike="noStrike" kern="1200" noProof="0" dirty="0" smtClean="0">
                <a:solidFill>
                  <a:schemeClr val="bg1"/>
                </a:solidFill>
                <a:effectLst/>
                <a:latin typeface="+mn-lt"/>
                <a:ea typeface="+mn-ea"/>
                <a:cs typeface="+mn-cs"/>
              </a:rPr>
              <a:t>Sopra Banking Software 2018</a:t>
            </a:r>
            <a:endParaRPr lang="en-US" sz="400" b="0" u="none" noProof="0" dirty="0" smtClean="0">
              <a:solidFill>
                <a:schemeClr val="bg1"/>
              </a:solidFill>
              <a:latin typeface="+mn-lt"/>
            </a:endParaRPr>
          </a:p>
        </p:txBody>
      </p:sp>
      <p:sp>
        <p:nvSpPr>
          <p:cNvPr id="4" name="Slide Number Placeholder 2"/>
          <p:cNvSpPr txBox="1">
            <a:spLocks/>
          </p:cNvSpPr>
          <p:nvPr userDrawn="1"/>
        </p:nvSpPr>
        <p:spPr>
          <a:xfrm>
            <a:off x="-139800" y="4956717"/>
            <a:ext cx="406800" cy="184666"/>
          </a:xfrm>
          <a:prstGeom prst="rect">
            <a:avLst/>
          </a:prstGeom>
        </p:spPr>
        <p:txBody>
          <a:bodyPr vert="horz" lIns="91440" tIns="45720" rIns="91440" bIns="45720" rtlCol="0" anchor="ctr">
            <a:spAutoFit/>
          </a:bodyPr>
          <a:lstStyle>
            <a:defPPr>
              <a:defRPr lang="en-US"/>
            </a:defPPr>
            <a:lvl1pPr marL="0" algn="l" defTabSz="914400" rtl="0" eaLnBrk="1" latinLnBrk="0" hangingPunct="1">
              <a:defRPr lang="de-DE" sz="1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0CE05EA-8EB7-4994-9B34-09892A67A7A9}" type="slidenum">
              <a:rPr lang="en-US" sz="600" noProof="0">
                <a:solidFill>
                  <a:srgbClr val="FFFFFF"/>
                </a:solidFill>
                <a:latin typeface="HelveticaNeueLT Std Thin" pitchFamily="34" charset="0"/>
              </a:rPr>
              <a:pPr algn="ctr"/>
              <a:t>‹N°›</a:t>
            </a:fld>
            <a:endParaRPr lang="en-US" sz="600" noProof="0" dirty="0">
              <a:solidFill>
                <a:srgbClr val="FFFFFF"/>
              </a:solidFill>
              <a:latin typeface="HelveticaNeueLT Std Thin" pitchFamily="34" charset="0"/>
            </a:endParaRPr>
          </a:p>
        </p:txBody>
      </p:sp>
    </p:spTree>
    <p:extLst>
      <p:ext uri="{BB962C8B-B14F-4D97-AF65-F5344CB8AC3E}">
        <p14:creationId xmlns:p14="http://schemas.microsoft.com/office/powerpoint/2010/main" val="335650584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250937"/>
      </p:ext>
    </p:extLst>
  </p:cSld>
  <p:clrMap bg1="lt1" tx1="dk1" bg2="lt2" tx2="dk2" accent1="accent1" accent2="accent2" accent3="accent3" accent4="accent4" accent5="accent5" accent6="accent6" hlink="hlink" folHlink="folHlink"/>
  <p:sldLayoutIdLst>
    <p:sldLayoutId id="2147483684" r:id="rId1"/>
    <p:sldLayoutId id="2147483688" r:id="rId2"/>
    <p:sldLayoutId id="2147483689" r:id="rId3"/>
    <p:sldLayoutId id="2147483685" r:id="rId4"/>
    <p:sldLayoutId id="2147483686" r:id="rId5"/>
    <p:sldLayoutId id="2147483690" r:id="rId6"/>
    <p:sldLayoutId id="2147483665" r:id="rId7"/>
    <p:sldLayoutId id="2147483680" r:id="rId8"/>
    <p:sldLayoutId id="2147483672" r:id="rId9"/>
    <p:sldLayoutId id="2147483692" r:id="rId10"/>
    <p:sldLayoutId id="2147483693" r:id="rId11"/>
    <p:sldLayoutId id="2147483694" r:id="rId12"/>
    <p:sldLayoutId id="2147483676" r:id="rId13"/>
    <p:sldLayoutId id="2147483691" r:id="rId14"/>
    <p:sldLayoutId id="2147483695" r:id="rId15"/>
    <p:sldLayoutId id="2147483696" r:id="rId16"/>
    <p:sldLayoutId id="2147483697" r:id="rId17"/>
    <p:sldLayoutId id="2147483668" r:id="rId18"/>
    <p:sldLayoutId id="2147483683" r:id="rId19"/>
    <p:sldLayoutId id="2147483673" r:id="rId20"/>
    <p:sldLayoutId id="2147483675" r:id="rId21"/>
    <p:sldLayoutId id="2147483671" r:id="rId22"/>
  </p:sldLayoutIdLst>
  <p:transition>
    <p:fade/>
  </p:transition>
  <p:timing>
    <p:tnLst>
      <p:par>
        <p:cTn id="1" dur="indefinite" restart="never" nodeType="tmRoot"/>
      </p:par>
    </p:tnLst>
  </p:timing>
  <p:hf hdr="0" ftr="0" dt="0"/>
  <p:txStyles>
    <p:titleStyle>
      <a:lvl1pPr algn="l" rtl="0" eaLnBrk="1" fontAlgn="base" hangingPunct="1">
        <a:lnSpc>
          <a:spcPct val="95000"/>
        </a:lnSpc>
        <a:spcBef>
          <a:spcPct val="0"/>
        </a:spcBef>
        <a:spcAft>
          <a:spcPct val="0"/>
        </a:spcAft>
        <a:defRPr sz="4000" b="0">
          <a:solidFill>
            <a:schemeClr val="accent1"/>
          </a:solidFill>
          <a:latin typeface="Calibri" pitchFamily="34" charset="0"/>
          <a:ea typeface="+mj-ea"/>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p:titleStyle>
    <p:body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Calibri" pitchFamily="34" charset="0"/>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slnxvmeta5.ancy.fr.sopra/sopra-banking-software/sopra-banking-framework" TargetMode="Externa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hyperlink" Target="https://slnxvmeta5.ancy.fr.sopra/sopra-banking-software/sopra-banking-framework/commits/master" TargetMode="Externa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slnxvmeta5.ancy.fr.sopra/sopra-banking-software/sopra-banking-framework/compare/1.15.1...1.15.2" TargetMode="Externa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slnxvmeta5.ancy.fr.sopra/sopra-banking-software/sopra-banking-framework/graphs/1.15.2/charts" TargetMode="Externa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hyperlink" Target="https://slnxvmeta5.ancy.fr.sopra/sopra-banking-software/sopra-banking-framework/pipelines/2482" TargetMode="Externa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hyperlink" Target="https://innersource.soprasteria.com/software-automation-architecture/ci/docker-ci/blob/master/README.md"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hyperlink" Target="https://slnxvmeta5.ancy.fr.sopra/sopra-banking-software/sopra-banking-framework/blob/master/CONTRIBUTING.md" TargetMode="Externa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3" Type="http://schemas.openxmlformats.org/officeDocument/2006/relationships/hyperlink" Target="https://martinfowler.com/bliki/FeatureBranch.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hyperlink" Target="http://nvie.com/posts/a-successful-git-branching-mode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hyperlink" Target="http://nvie.com/posts/a-successful-git-branching-model/" TargetMode="External"/><Relationship Id="rId4" Type="http://schemas.openxmlformats.org/officeDocument/2006/relationships/image" Target="../media/image7.jp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hyperlink" Target="http://nvie.com/posts/a-successful-git-branching-mode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3" Type="http://schemas.openxmlformats.org/officeDocument/2006/relationships/hyperlink" Target="https://docs.gitlab.com/ce/workflow/gitlab_flow.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hyperlink" Target="https://documentation-sa2.apps.sodigital.io/development-workflow/"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dannyfritz/commit-message-emoji" TargetMode="External"/><Relationship Id="rId2" Type="http://schemas.openxmlformats.org/officeDocument/2006/relationships/hyperlink" Target="https://gitlab.com/gitlab-org/gitlab-ce/blob/master/doc/user/markdown.md#emoji"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innersource.soprasteria.com/software-automation-architecture/git-training"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hyperlink" Target="https://innersource.soprasteria.com/software-automation-architecture/git-training"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7.jp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5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9.jpg"/></Relationships>
</file>

<file path=ppt/slides/_rels/slide5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30.jp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31.jp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7.jpg"/><Relationship Id="rId5" Type="http://schemas.openxmlformats.org/officeDocument/2006/relationships/image" Target="../media/image26.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7.jp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7.jpg"/><Relationship Id="rId5" Type="http://schemas.openxmlformats.org/officeDocument/2006/relationships/image" Target="../media/image37.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33" name="Text Placeholder 32"/>
          <p:cNvSpPr>
            <a:spLocks noGrp="1"/>
          </p:cNvSpPr>
          <p:nvPr>
            <p:ph type="body" sz="quarter" idx="12"/>
          </p:nvPr>
        </p:nvSpPr>
        <p:spPr/>
        <p:txBody>
          <a:bodyPr/>
          <a:lstStyle/>
          <a:p>
            <a:r>
              <a:rPr lang="en-US" b="1" dirty="0"/>
              <a:t>February 2018</a:t>
            </a:r>
          </a:p>
        </p:txBody>
      </p:sp>
      <p:sp>
        <p:nvSpPr>
          <p:cNvPr id="6" name="Text Placeholder 31"/>
          <p:cNvSpPr>
            <a:spLocks noGrp="1"/>
          </p:cNvSpPr>
          <p:nvPr>
            <p:ph type="body" sz="quarter" idx="11"/>
          </p:nvPr>
        </p:nvSpPr>
        <p:spPr>
          <a:xfrm>
            <a:off x="679020" y="2038350"/>
            <a:ext cx="2673779" cy="609600"/>
          </a:xfrm>
        </p:spPr>
        <p:txBody>
          <a:bodyPr/>
          <a:lstStyle/>
          <a:p>
            <a:r>
              <a:rPr lang="en-US" b="1" dirty="0"/>
              <a:t>SA2 team</a:t>
            </a:r>
            <a:r>
              <a:rPr lang="en-US" dirty="0"/>
              <a:t/>
            </a:r>
            <a:br>
              <a:rPr lang="en-US" dirty="0"/>
            </a:br>
            <a:r>
              <a:rPr lang="en-US" sz="1200" dirty="0" smtClean="0"/>
              <a:t>(Software Automation Architecture</a:t>
            </a:r>
            <a:r>
              <a:rPr lang="en-US" sz="1200" dirty="0"/>
              <a:t>)</a:t>
            </a:r>
          </a:p>
        </p:txBody>
      </p:sp>
    </p:spTree>
    <p:extLst>
      <p:ext uri="{BB962C8B-B14F-4D97-AF65-F5344CB8AC3E}">
        <p14:creationId xmlns:p14="http://schemas.microsoft.com/office/powerpoint/2010/main" val="42284504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2787823" y="3867150"/>
            <a:ext cx="3568354" cy="982847"/>
          </a:xfrm>
          <a:prstGeom prst="rect">
            <a:avLst/>
          </a:prstGeom>
        </p:spPr>
      </p:pic>
      <p:sp>
        <p:nvSpPr>
          <p:cNvPr id="7" name="Title 6"/>
          <p:cNvSpPr>
            <a:spLocks noGrp="1"/>
          </p:cNvSpPr>
          <p:nvPr>
            <p:ph type="title"/>
          </p:nvPr>
        </p:nvSpPr>
        <p:spPr/>
        <p:txBody>
          <a:bodyPr/>
          <a:lstStyle/>
          <a:p>
            <a:r>
              <a:rPr lang="en-US" dirty="0" smtClean="0"/>
              <a:t>Project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err="1" smtClean="0"/>
              <a:t>Git</a:t>
            </a:r>
            <a:r>
              <a:rPr lang="en-US" dirty="0" smtClean="0"/>
              <a:t> repository + collaborative data</a:t>
            </a:r>
          </a:p>
          <a:p>
            <a:pPr marL="342900" indent="-342900">
              <a:buFont typeface="Wingdings" panose="05000000000000000000" pitchFamily="2" charset="2"/>
              <a:buChar char="§"/>
            </a:pPr>
            <a:r>
              <a:rPr lang="en-US" dirty="0" smtClean="0"/>
              <a:t>Private, internal or public</a:t>
            </a:r>
          </a:p>
          <a:p>
            <a:pPr marL="342900" lvl="0" indent="-342900">
              <a:buFont typeface="Wingdings" panose="05000000000000000000" pitchFamily="2" charset="2"/>
              <a:buChar char="§"/>
            </a:pPr>
            <a:r>
              <a:rPr lang="en-US" dirty="0" smtClean="0"/>
              <a:t>Owned by a group or a user</a:t>
            </a:r>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7634339"/>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b="9928"/>
          <a:stretch/>
        </p:blipFill>
        <p:spPr>
          <a:xfrm>
            <a:off x="1295401" y="-1"/>
            <a:ext cx="7848600" cy="5143501"/>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6" name="Rectangle 15"/>
          <p:cNvSpPr/>
          <p:nvPr/>
        </p:nvSpPr>
        <p:spPr>
          <a:xfrm>
            <a:off x="1066799" y="3409950"/>
            <a:ext cx="1647825" cy="17335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6800" y="2876550"/>
            <a:ext cx="16764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8"/>
          <p:cNvSpPr txBox="1">
            <a:spLocks/>
          </p:cNvSpPr>
          <p:nvPr/>
        </p:nvSpPr>
        <p:spPr>
          <a:xfrm>
            <a:off x="174744" y="3867150"/>
            <a:ext cx="2362200" cy="9144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sz="1200" b="1" u="sng" dirty="0"/>
              <a:t>Example:</a:t>
            </a:r>
          </a:p>
          <a:p>
            <a:pPr lvl="0">
              <a:spcBef>
                <a:spcPts val="600"/>
              </a:spcBef>
            </a:pPr>
            <a:r>
              <a:rPr lang="en-US" sz="1200" noProof="1" smtClean="0">
                <a:hlinkClick r:id="rId5"/>
              </a:rPr>
              <a:t>https://slnxvmeta5.ancy.fr.sopra/sopra-banking-software/sopra-banking-framework</a:t>
            </a:r>
            <a:r>
              <a:rPr lang="en-US" sz="1200" noProof="1" smtClean="0"/>
              <a:t> </a:t>
            </a:r>
            <a:endParaRPr lang="en-US" sz="1200" noProof="1"/>
          </a:p>
        </p:txBody>
      </p:sp>
      <p:sp>
        <p:nvSpPr>
          <p:cNvPr id="8" name="Text Placeholder 8"/>
          <p:cNvSpPr txBox="1">
            <a:spLocks/>
          </p:cNvSpPr>
          <p:nvPr/>
        </p:nvSpPr>
        <p:spPr>
          <a:xfrm>
            <a:off x="152400" y="2876550"/>
            <a:ext cx="2514600" cy="5334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Files explorer</a:t>
            </a:r>
          </a:p>
        </p:txBody>
      </p:sp>
    </p:spTree>
    <p:extLst>
      <p:ext uri="{BB962C8B-B14F-4D97-AF65-F5344CB8AC3E}">
        <p14:creationId xmlns:p14="http://schemas.microsoft.com/office/powerpoint/2010/main" val="1108970830"/>
      </p:ext>
    </p:extLst>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b="12052"/>
          <a:stretch/>
        </p:blipFill>
        <p:spPr>
          <a:xfrm>
            <a:off x="1302782" y="0"/>
            <a:ext cx="7848000" cy="5147949"/>
          </a:xfrm>
          <a:prstGeom prst="rect">
            <a:avLst/>
          </a:prstGeom>
        </p:spPr>
      </p:pic>
      <p:sp>
        <p:nvSpPr>
          <p:cNvPr id="4" name="Rectangle 3"/>
          <p:cNvSpPr/>
          <p:nvPr/>
        </p:nvSpPr>
        <p:spPr>
          <a:xfrm>
            <a:off x="1066800" y="2876550"/>
            <a:ext cx="16764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4" name="Content Placeholder 8"/>
          <p:cNvSpPr>
            <a:spLocks noGrp="1"/>
          </p:cNvSpPr>
          <p:nvPr>
            <p:ph sz="quarter" idx="10"/>
          </p:nvPr>
        </p:nvSpPr>
        <p:spPr>
          <a:xfrm>
            <a:off x="180474" y="3867150"/>
            <a:ext cx="2362200" cy="1123951"/>
          </a:xfrm>
        </p:spPr>
        <p:txBody>
          <a:bodyPr/>
          <a:lstStyle/>
          <a:p>
            <a:r>
              <a:rPr lang="en-US" sz="1200" b="1" u="sng" kern="1200" dirty="0"/>
              <a:t>Example:</a:t>
            </a:r>
          </a:p>
          <a:p>
            <a:pPr lvl="0">
              <a:spcBef>
                <a:spcPts val="600"/>
              </a:spcBef>
            </a:pPr>
            <a:r>
              <a:rPr lang="en-US" sz="1200" noProof="1" smtClean="0">
                <a:hlinkClick r:id="rId5"/>
              </a:rPr>
              <a:t>https://slnxvmeta5.ancy.fr.sopra/sopra-banking-software/sopra-banking-framework/commits/master</a:t>
            </a:r>
            <a:r>
              <a:rPr lang="en-US" sz="1200" noProof="1" smtClean="0"/>
              <a:t> </a:t>
            </a:r>
          </a:p>
        </p:txBody>
      </p:sp>
      <p:sp>
        <p:nvSpPr>
          <p:cNvPr id="8" name="Text Placeholder 8"/>
          <p:cNvSpPr txBox="1">
            <a:spLocks/>
          </p:cNvSpPr>
          <p:nvPr/>
        </p:nvSpPr>
        <p:spPr>
          <a:xfrm>
            <a:off x="152400" y="2876550"/>
            <a:ext cx="2514600" cy="528951"/>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Commits view</a:t>
            </a:r>
          </a:p>
        </p:txBody>
      </p:sp>
    </p:spTree>
    <p:extLst>
      <p:ext uri="{BB962C8B-B14F-4D97-AF65-F5344CB8AC3E}">
        <p14:creationId xmlns:p14="http://schemas.microsoft.com/office/powerpoint/2010/main" val="2595197226"/>
      </p:ext>
    </p:extLst>
  </p:cSld>
  <p:clrMapOvr>
    <a:masterClrMapping/>
  </p:clrMapOvr>
  <p:transition>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b="42184"/>
          <a:stretch/>
        </p:blipFill>
        <p:spPr>
          <a:xfrm>
            <a:off x="1296000" y="-2996"/>
            <a:ext cx="7848000" cy="5120820"/>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2" name="Rectangle 11"/>
          <p:cNvSpPr/>
          <p:nvPr/>
        </p:nvSpPr>
        <p:spPr>
          <a:xfrm>
            <a:off x="762000" y="2876550"/>
            <a:ext cx="19050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8"/>
          <p:cNvSpPr txBox="1">
            <a:spLocks/>
          </p:cNvSpPr>
          <p:nvPr/>
        </p:nvSpPr>
        <p:spPr>
          <a:xfrm>
            <a:off x="152400" y="2876550"/>
            <a:ext cx="2514600" cy="9906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Branches view / compare</a:t>
            </a:r>
          </a:p>
        </p:txBody>
      </p:sp>
      <p:sp>
        <p:nvSpPr>
          <p:cNvPr id="10" name="Content Placeholder 8"/>
          <p:cNvSpPr>
            <a:spLocks noGrp="1"/>
          </p:cNvSpPr>
          <p:nvPr>
            <p:ph sz="quarter" idx="10"/>
          </p:nvPr>
        </p:nvSpPr>
        <p:spPr>
          <a:xfrm>
            <a:off x="190500" y="3867150"/>
            <a:ext cx="2476500" cy="1200154"/>
          </a:xfrm>
        </p:spPr>
        <p:txBody>
          <a:bodyPr/>
          <a:lstStyle/>
          <a:p>
            <a:r>
              <a:rPr lang="en-US" sz="1200" b="1" u="sng" kern="1200" dirty="0"/>
              <a:t>Example:</a:t>
            </a:r>
          </a:p>
          <a:p>
            <a:pPr lvl="0">
              <a:spcBef>
                <a:spcPts val="600"/>
              </a:spcBef>
            </a:pPr>
            <a:r>
              <a:rPr lang="en-US" sz="1200" noProof="1" smtClean="0">
                <a:hlinkClick r:id="rId5"/>
              </a:rPr>
              <a:t>https://slnxvmeta5.ancy.fr.sopra/sopra-banking-software/sopra-banking-framework/compare/1.15.1...1.15.2</a:t>
            </a:r>
            <a:r>
              <a:rPr lang="en-US" sz="1200" noProof="1" smtClean="0"/>
              <a:t> </a:t>
            </a:r>
          </a:p>
        </p:txBody>
      </p:sp>
    </p:spTree>
    <p:extLst>
      <p:ext uri="{BB962C8B-B14F-4D97-AF65-F5344CB8AC3E}">
        <p14:creationId xmlns:p14="http://schemas.microsoft.com/office/powerpoint/2010/main" val="3414980629"/>
      </p:ext>
    </p:extLst>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3">
            <a:extLst>
              <a:ext uri="{28A0092B-C50C-407E-A947-70E740481C1C}">
                <a14:useLocalDpi xmlns:a14="http://schemas.microsoft.com/office/drawing/2010/main" val="0"/>
              </a:ext>
            </a:extLst>
          </a:blip>
          <a:srcRect t="4821" b="1913"/>
          <a:stretch/>
        </p:blipFill>
        <p:spPr>
          <a:xfrm>
            <a:off x="1295400" y="1"/>
            <a:ext cx="7848000" cy="5143107"/>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2" name="Rectangle 11"/>
          <p:cNvSpPr/>
          <p:nvPr/>
        </p:nvSpPr>
        <p:spPr>
          <a:xfrm>
            <a:off x="914400" y="2876550"/>
            <a:ext cx="1790700" cy="2266950"/>
          </a:xfrm>
          <a:prstGeom prst="rect">
            <a:avLst/>
          </a:prstGeom>
          <a:gradFill flip="none" rotWithShape="1">
            <a:gsLst>
              <a:gs pos="0">
                <a:schemeClr val="bg1">
                  <a:alpha val="50000"/>
                </a:schemeClr>
              </a:gs>
              <a:gs pos="50000">
                <a:schemeClr val="bg1">
                  <a:alpha val="70000"/>
                </a:schemeClr>
              </a:gs>
              <a:gs pos="100000">
                <a:srgbClr val="FFFFFF">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8"/>
          <p:cNvSpPr>
            <a:spLocks noGrp="1"/>
          </p:cNvSpPr>
          <p:nvPr>
            <p:ph sz="quarter" idx="10"/>
          </p:nvPr>
        </p:nvSpPr>
        <p:spPr>
          <a:xfrm>
            <a:off x="181046" y="3867150"/>
            <a:ext cx="2485953" cy="1066800"/>
          </a:xfrm>
        </p:spPr>
        <p:txBody>
          <a:bodyPr/>
          <a:lstStyle/>
          <a:p>
            <a:r>
              <a:rPr lang="en-US" sz="1200" b="1" u="sng" kern="1200" dirty="0"/>
              <a:t>Example:</a:t>
            </a:r>
          </a:p>
          <a:p>
            <a:pPr lvl="0">
              <a:spcBef>
                <a:spcPts val="600"/>
              </a:spcBef>
            </a:pPr>
            <a:r>
              <a:rPr lang="en-US" sz="1200" noProof="1" smtClean="0">
                <a:hlinkClick r:id="rId5"/>
              </a:rPr>
              <a:t>https://slnxvmeta5.ancy.fr.sopra/sopra-banking-software/sopra-banking-framework/graphs/1.15.2/charts</a:t>
            </a:r>
            <a:r>
              <a:rPr lang="en-US" sz="1200" noProof="1" smtClean="0"/>
              <a:t> </a:t>
            </a:r>
          </a:p>
        </p:txBody>
      </p:sp>
      <p:sp>
        <p:nvSpPr>
          <p:cNvPr id="9" name="Text Placeholder 8"/>
          <p:cNvSpPr txBox="1">
            <a:spLocks/>
          </p:cNvSpPr>
          <p:nvPr/>
        </p:nvSpPr>
        <p:spPr>
          <a:xfrm>
            <a:off x="152400" y="2876550"/>
            <a:ext cx="2514600" cy="5334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800" baseline="0">
                <a:solidFill>
                  <a:schemeClr val="tx1">
                    <a:lumMod val="75000"/>
                    <a:lumOff val="25000"/>
                  </a:schemeClr>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dirty="0"/>
              <a:t>Statistics</a:t>
            </a:r>
          </a:p>
        </p:txBody>
      </p:sp>
    </p:spTree>
    <p:extLst>
      <p:ext uri="{BB962C8B-B14F-4D97-AF65-F5344CB8AC3E}">
        <p14:creationId xmlns:p14="http://schemas.microsoft.com/office/powerpoint/2010/main" val="3811155250"/>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b="3452"/>
          <a:stretch/>
        </p:blipFill>
        <p:spPr>
          <a:xfrm>
            <a:off x="533400" y="1016598"/>
            <a:ext cx="8305800" cy="4111576"/>
          </a:xfrm>
          <a:prstGeom prst="rect">
            <a:avLst/>
          </a:prstGeom>
        </p:spPr>
      </p:pic>
      <p:sp>
        <p:nvSpPr>
          <p:cNvPr id="9" name="Text Placeholder 8"/>
          <p:cNvSpPr>
            <a:spLocks noGrp="1"/>
          </p:cNvSpPr>
          <p:nvPr>
            <p:ph type="body" sz="quarter" idx="11"/>
          </p:nvPr>
        </p:nvSpPr>
        <p:spPr>
          <a:xfrm>
            <a:off x="838200" y="209550"/>
            <a:ext cx="8229600" cy="381000"/>
          </a:xfrm>
        </p:spPr>
        <p:txBody>
          <a:bodyPr/>
          <a:lstStyle/>
          <a:p>
            <a:r>
              <a:rPr lang="en-US" dirty="0" smtClean="0"/>
              <a:t>CI configuration</a:t>
            </a:r>
            <a:endParaRPr lang="en-US" dirty="0"/>
          </a:p>
        </p:txBody>
      </p:sp>
      <p:sp>
        <p:nvSpPr>
          <p:cNvPr id="10" name="Content Placeholder 8"/>
          <p:cNvSpPr>
            <a:spLocks noGrp="1"/>
          </p:cNvSpPr>
          <p:nvPr>
            <p:ph sz="quarter" idx="10"/>
          </p:nvPr>
        </p:nvSpPr>
        <p:spPr>
          <a:xfrm>
            <a:off x="5029200" y="209550"/>
            <a:ext cx="4114800" cy="2312988"/>
          </a:xfrm>
        </p:spPr>
        <p:txBody>
          <a:bodyPr/>
          <a:lstStyle/>
          <a:p>
            <a:pPr marL="342900" lvl="0" indent="-342900">
              <a:buFont typeface="Wingdings" panose="05000000000000000000" pitchFamily="2" charset="2"/>
              <a:buChar char="§"/>
            </a:pPr>
            <a:r>
              <a:rPr lang="en-US" dirty="0" smtClean="0"/>
              <a:t>.</a:t>
            </a:r>
            <a:r>
              <a:rPr lang="en-US" dirty="0" err="1" smtClean="0"/>
              <a:t>gitlab-ci.yml</a:t>
            </a:r>
            <a:endParaRPr lang="en-US" dirty="0" smtClean="0"/>
          </a:p>
          <a:p>
            <a:pPr marL="342900" lvl="0" indent="-342900">
              <a:buFont typeface="Wingdings" panose="05000000000000000000" pitchFamily="2" charset="2"/>
              <a:buChar char="§"/>
            </a:pPr>
            <a:r>
              <a:rPr lang="en-US" dirty="0" smtClean="0"/>
              <a:t>Pipeline of jobs</a:t>
            </a:r>
          </a:p>
          <a:p>
            <a:pPr marL="342900" lvl="0" indent="-342900">
              <a:buFont typeface="Wingdings" panose="05000000000000000000" pitchFamily="2" charset="2"/>
              <a:buChar char="§"/>
            </a:pPr>
            <a:r>
              <a:rPr lang="en-US" dirty="0" smtClean="0"/>
              <a:t>Triggered by commit push</a:t>
            </a:r>
          </a:p>
          <a:p>
            <a:pPr marL="342900" lvl="0" indent="-342900">
              <a:buFont typeface="Wingdings" panose="05000000000000000000" pitchFamily="2" charset="2"/>
              <a:buChar char="§"/>
            </a:pPr>
            <a:r>
              <a:rPr lang="en-US" dirty="0" smtClean="0"/>
              <a:t>Status on Merge Request</a:t>
            </a:r>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14" name="Rectangle 13"/>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
        <p:nvSpPr>
          <p:cNvPr id="11" name="Content Placeholder 8"/>
          <p:cNvSpPr txBox="1">
            <a:spLocks/>
          </p:cNvSpPr>
          <p:nvPr/>
        </p:nvSpPr>
        <p:spPr>
          <a:xfrm>
            <a:off x="5181600" y="2529179"/>
            <a:ext cx="3505200" cy="956971"/>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r>
              <a:rPr lang="en-US" sz="1200" b="1" u="sng" dirty="0"/>
              <a:t>Example:</a:t>
            </a:r>
          </a:p>
          <a:p>
            <a:pPr>
              <a:spcBef>
                <a:spcPts val="600"/>
              </a:spcBef>
            </a:pPr>
            <a:r>
              <a:rPr lang="en-US" sz="1200" kern="0" noProof="1" smtClean="0">
                <a:hlinkClick r:id="rId5"/>
              </a:rPr>
              <a:t>https</a:t>
            </a:r>
            <a:r>
              <a:rPr lang="en-US" sz="1200" kern="0" noProof="1">
                <a:hlinkClick r:id="rId5"/>
              </a:rPr>
              <a:t>://</a:t>
            </a:r>
            <a:r>
              <a:rPr lang="en-US" sz="1200" kern="0" noProof="1" smtClean="0">
                <a:hlinkClick r:id="rId5"/>
              </a:rPr>
              <a:t>slnxvmeta5.ancy.fr.sopra/sopra-banking-software/sopra-banking-framework/pipelines/2482</a:t>
            </a:r>
            <a:r>
              <a:rPr lang="en-US" sz="1200" kern="0" noProof="1" smtClean="0"/>
              <a:t> </a:t>
            </a:r>
          </a:p>
        </p:txBody>
      </p:sp>
    </p:spTree>
    <p:extLst>
      <p:ext uri="{BB962C8B-B14F-4D97-AF65-F5344CB8AC3E}">
        <p14:creationId xmlns:p14="http://schemas.microsoft.com/office/powerpoint/2010/main" val="3177612567"/>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Project</a:t>
            </a:r>
            <a:endParaRPr lang="en-US" dirty="0"/>
          </a:p>
        </p:txBody>
      </p:sp>
      <p:sp>
        <p:nvSpPr>
          <p:cNvPr id="9" name="Text Placeholder 8"/>
          <p:cNvSpPr>
            <a:spLocks noGrp="1"/>
          </p:cNvSpPr>
          <p:nvPr>
            <p:ph type="body" sz="quarter" idx="11"/>
          </p:nvPr>
        </p:nvSpPr>
        <p:spPr>
          <a:xfrm>
            <a:off x="457199" y="986499"/>
            <a:ext cx="3124201" cy="975652"/>
          </a:xfrm>
        </p:spPr>
        <p:txBody>
          <a:bodyPr/>
          <a:lstStyle/>
          <a:p>
            <a:pPr lvl="0" fontAlgn="auto">
              <a:lnSpc>
                <a:spcPct val="100000"/>
              </a:lnSpc>
              <a:spcBef>
                <a:spcPts val="0"/>
              </a:spcBef>
              <a:spcAft>
                <a:spcPts val="0"/>
              </a:spcAft>
              <a:buClrTx/>
              <a:buSzTx/>
              <a:defRPr/>
            </a:pPr>
            <a:r>
              <a:rPr lang="en-US" dirty="0" smtClean="0"/>
              <a:t>Build </a:t>
            </a:r>
            <a:r>
              <a:rPr lang="en-US" dirty="0"/>
              <a:t>status badge in README.md</a:t>
            </a:r>
          </a:p>
        </p:txBody>
      </p:sp>
      <p:sp>
        <p:nvSpPr>
          <p:cNvPr id="10" name="Content Placeholder 8"/>
          <p:cNvSpPr>
            <a:spLocks noGrp="1"/>
          </p:cNvSpPr>
          <p:nvPr>
            <p:ph sz="quarter" idx="10"/>
          </p:nvPr>
        </p:nvSpPr>
        <p:spPr>
          <a:xfrm>
            <a:off x="457200" y="2647950"/>
            <a:ext cx="2971800" cy="1072224"/>
          </a:xfrm>
        </p:spPr>
        <p:txBody>
          <a:bodyPr/>
          <a:lstStyle/>
          <a:p>
            <a:r>
              <a:rPr lang="en-US" sz="1800" b="1" u="sng" kern="1200" dirty="0"/>
              <a:t>Example:</a:t>
            </a:r>
          </a:p>
          <a:p>
            <a:pPr lvl="0">
              <a:spcBef>
                <a:spcPts val="600"/>
              </a:spcBef>
            </a:pPr>
            <a:r>
              <a:rPr lang="en-US" sz="1200" dirty="0">
                <a:hlinkClick r:id="rId3"/>
              </a:rPr>
              <a:t>https://</a:t>
            </a:r>
            <a:r>
              <a:rPr lang="en-US" sz="1200" dirty="0" smtClean="0">
                <a:hlinkClick r:id="rId3"/>
              </a:rPr>
              <a:t>innersource.soprasteria.com/software-automation-architecture/ci/docker-ci/blob/master/README.md</a:t>
            </a:r>
            <a:r>
              <a:rPr lang="en-US" sz="1200" dirty="0" smtClean="0"/>
              <a:t> </a:t>
            </a:r>
            <a:endParaRPr lang="en-US" sz="1200" dirty="0"/>
          </a:p>
          <a:p>
            <a:pPr lvl="0"/>
            <a:endParaRPr lang="en-US" sz="1200" dirty="0" smtClean="0"/>
          </a:p>
        </p:txBody>
      </p:sp>
      <p:sp>
        <p:nvSpPr>
          <p:cNvPr id="12" name="Rectangle 2"/>
          <p:cNvSpPr>
            <a:spLocks noChangeArrowheads="1"/>
          </p:cNvSpPr>
          <p:nvPr/>
        </p:nvSpPr>
        <p:spPr bwMode="auto">
          <a:xfrm>
            <a:off x="3581400" y="3743632"/>
            <a:ext cx="52458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fr-FR" sz="900" dirty="0">
                <a:solidFill>
                  <a:srgbClr val="000000"/>
                </a:solidFill>
                <a:latin typeface="Consolas" panose="020B0609020204030204" pitchFamily="49" charset="0"/>
                <a:cs typeface="Consolas" panose="020B0609020204030204" pitchFamily="49" charset="0"/>
              </a:rPr>
              <a:t># Docker base image used by </a:t>
            </a:r>
            <a:r>
              <a:rPr lang="en-US" altLang="fr-FR" sz="900" dirty="0" err="1">
                <a:solidFill>
                  <a:srgbClr val="000000"/>
                </a:solidFill>
                <a:latin typeface="Consolas" panose="020B0609020204030204" pitchFamily="49" charset="0"/>
                <a:cs typeface="Consolas" panose="020B0609020204030204" pitchFamily="49" charset="0"/>
              </a:rPr>
              <a:t>GitLab</a:t>
            </a:r>
            <a:r>
              <a:rPr lang="en-US" altLang="fr-FR" sz="900" dirty="0">
                <a:solidFill>
                  <a:srgbClr val="000000"/>
                </a:solidFill>
                <a:latin typeface="Consolas" panose="020B0609020204030204" pitchFamily="49" charset="0"/>
                <a:cs typeface="Consolas" panose="020B0609020204030204" pitchFamily="49" charset="0"/>
              </a:rPr>
              <a:t> CI pipelines</a:t>
            </a:r>
          </a:p>
          <a:p>
            <a:pPr lvl="0" eaLnBrk="0" fontAlgn="base" hangingPunct="0">
              <a:spcBef>
                <a:spcPct val="0"/>
              </a:spcBef>
              <a:spcAft>
                <a:spcPct val="0"/>
              </a:spcAft>
            </a:pPr>
            <a:endParaRPr lang="en-US" altLang="fr-FR" sz="900" dirty="0">
              <a:solidFill>
                <a:srgbClr val="000000"/>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fr-FR" sz="900" dirty="0">
                <a:solidFill>
                  <a:srgbClr val="000000"/>
                </a:solidFill>
                <a:latin typeface="Consolas" panose="020B0609020204030204" pitchFamily="49" charset="0"/>
                <a:cs typeface="Consolas" panose="020B0609020204030204" pitchFamily="49" charset="0"/>
              </a:rPr>
              <a:t>[![pipeline status](https://innersource.soprasteria.com/software-automation-architecture/ci/docker-ci/badges/master/pipeline.svg)](https://innersource.soprasteria.com/software-automation-architecture/ci/docker-ci/commits/master)</a:t>
            </a:r>
            <a:endParaRPr kumimoji="0" lang="en-US" altLang="fr-FR" sz="9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p:txBody>
      </p:sp>
      <p:pic>
        <p:nvPicPr>
          <p:cNvPr id="3" name="Image 2"/>
          <p:cNvPicPr>
            <a:picLocks noChangeAspect="1"/>
          </p:cNvPicPr>
          <p:nvPr/>
        </p:nvPicPr>
        <p:blipFill rotWithShape="1">
          <a:blip r:embed="rId4"/>
          <a:srcRect r="5233"/>
          <a:stretch/>
        </p:blipFill>
        <p:spPr>
          <a:xfrm>
            <a:off x="3430190" y="638692"/>
            <a:ext cx="5713810" cy="2733675"/>
          </a:xfrm>
          <a:prstGeom prst="rect">
            <a:avLst/>
          </a:prstGeom>
        </p:spPr>
      </p:pic>
      <p:sp>
        <p:nvSpPr>
          <p:cNvPr id="11" name="Rectangle 10"/>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à coins arrondis 12"/>
          <p:cNvSpPr/>
          <p:nvPr/>
        </p:nvSpPr>
        <p:spPr>
          <a:xfrm>
            <a:off x="3974796" y="2876550"/>
            <a:ext cx="1408510" cy="530188"/>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33548852"/>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t="-1" r="4717" b="34037"/>
          <a:stretch/>
        </p:blipFill>
        <p:spPr>
          <a:xfrm>
            <a:off x="1447800" y="768425"/>
            <a:ext cx="7696200" cy="4375075"/>
          </a:xfrm>
          <a:prstGeom prst="rect">
            <a:avLst/>
          </a:prstGeom>
        </p:spPr>
      </p:pic>
      <p:sp>
        <p:nvSpPr>
          <p:cNvPr id="9" name="Text Placeholder 8"/>
          <p:cNvSpPr>
            <a:spLocks noGrp="1"/>
          </p:cNvSpPr>
          <p:nvPr>
            <p:ph type="body" sz="quarter" idx="11"/>
          </p:nvPr>
        </p:nvSpPr>
        <p:spPr>
          <a:xfrm>
            <a:off x="914400" y="226744"/>
            <a:ext cx="8229600" cy="381000"/>
          </a:xfrm>
        </p:spPr>
        <p:txBody>
          <a:bodyPr/>
          <a:lstStyle/>
          <a:p>
            <a:r>
              <a:rPr lang="en-US" dirty="0" smtClean="0"/>
              <a:t>CONTRIBUTING.md</a:t>
            </a:r>
            <a:endParaRPr lang="en-US" dirty="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8"/>
          <p:cNvSpPr>
            <a:spLocks noGrp="1"/>
          </p:cNvSpPr>
          <p:nvPr>
            <p:ph sz="quarter" idx="10"/>
          </p:nvPr>
        </p:nvSpPr>
        <p:spPr>
          <a:xfrm>
            <a:off x="304800" y="2038350"/>
            <a:ext cx="1752600" cy="1752600"/>
          </a:xfrm>
        </p:spPr>
        <p:txBody>
          <a:bodyPr/>
          <a:lstStyle/>
          <a:p>
            <a:r>
              <a:rPr lang="en-US" sz="1800" b="1" u="sng" kern="1200" dirty="0"/>
              <a:t>Example:</a:t>
            </a:r>
          </a:p>
          <a:p>
            <a:pPr lvl="0">
              <a:spcBef>
                <a:spcPts val="600"/>
              </a:spcBef>
            </a:pPr>
            <a:r>
              <a:rPr lang="en-US" sz="1200" dirty="0">
                <a:hlinkClick r:id="rId5"/>
              </a:rPr>
              <a:t>https://</a:t>
            </a:r>
            <a:r>
              <a:rPr lang="en-US" sz="1200" dirty="0" smtClean="0">
                <a:hlinkClick r:id="rId5"/>
              </a:rPr>
              <a:t>slnxvmeta5.ancy.fr.sopra/sopra-banking-software/sopra-banking-framework/blob/master/CONTRIBUTING.md</a:t>
            </a:r>
            <a:r>
              <a:rPr lang="en-US" sz="1200" dirty="0" smtClean="0"/>
              <a:t> </a:t>
            </a:r>
          </a:p>
        </p:txBody>
      </p:sp>
      <p:sp>
        <p:nvSpPr>
          <p:cNvPr id="10" name="Title 6"/>
          <p:cNvSpPr txBox="1">
            <a:spLocks/>
          </p:cNvSpPr>
          <p:nvPr/>
        </p:nvSpPr>
        <p:spPr>
          <a:xfrm rot="16200000">
            <a:off x="-375444" y="527844"/>
            <a:ext cx="1657352"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kern="0" dirty="0" smtClean="0"/>
              <a:t>Project</a:t>
            </a:r>
            <a:endParaRPr lang="en-US" kern="0" dirty="0"/>
          </a:p>
        </p:txBody>
      </p:sp>
    </p:spTree>
    <p:extLst>
      <p:ext uri="{BB962C8B-B14F-4D97-AF65-F5344CB8AC3E}">
        <p14:creationId xmlns:p14="http://schemas.microsoft.com/office/powerpoint/2010/main" val="3629367703"/>
      </p:ext>
    </p:extLst>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a:spLocks noGrp="1"/>
          </p:cNvSpPr>
          <p:nvPr>
            <p:ph type="title"/>
          </p:nvPr>
        </p:nvSpPr>
        <p:spPr>
          <a:xfrm>
            <a:off x="3276600" y="2190750"/>
            <a:ext cx="2514600" cy="601661"/>
          </a:xfrm>
        </p:spPr>
        <p:txBody>
          <a:bodyPr/>
          <a:lstStyle/>
          <a:p>
            <a:pPr algn="ctr">
              <a:spcBef>
                <a:spcPts val="1800"/>
              </a:spcBef>
              <a:buClr>
                <a:schemeClr val="accent1"/>
              </a:buClr>
              <a:buSzPct val="100000"/>
            </a:pPr>
            <a:r>
              <a:rPr lang="en-US" sz="2800" dirty="0">
                <a:solidFill>
                  <a:schemeClr val="bg1"/>
                </a:solidFill>
                <a:latin typeface="+mn-lt"/>
                <a:ea typeface="+mn-ea"/>
                <a:cs typeface="+mn-cs"/>
              </a:rPr>
              <a:t>Contribute</a:t>
            </a:r>
          </a:p>
        </p:txBody>
      </p:sp>
      <p:sp>
        <p:nvSpPr>
          <p:cNvPr id="4" name="Title 6"/>
          <p:cNvSpPr txBox="1">
            <a:spLocks/>
          </p:cNvSpPr>
          <p:nvPr/>
        </p:nvSpPr>
        <p:spPr>
          <a:xfrm>
            <a:off x="457200" y="408296"/>
            <a:ext cx="8229600"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dirty="0">
                <a:solidFill>
                  <a:schemeClr val="bg1"/>
                </a:solidFill>
              </a:rPr>
              <a:t>Concepts</a:t>
            </a:r>
          </a:p>
        </p:txBody>
      </p:sp>
    </p:spTree>
    <p:extLst>
      <p:ext uri="{BB962C8B-B14F-4D97-AF65-F5344CB8AC3E}">
        <p14:creationId xmlns:p14="http://schemas.microsoft.com/office/powerpoint/2010/main" val="243133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1316530" y="2647950"/>
            <a:ext cx="7769155" cy="2461349"/>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Fork</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Copy of an existing repository</a:t>
            </a:r>
          </a:p>
          <a:p>
            <a:pPr marL="342900" lvl="0" indent="-342900">
              <a:buFont typeface="Wingdings" panose="05000000000000000000" pitchFamily="2" charset="2"/>
              <a:buChar char="§"/>
            </a:pPr>
            <a:r>
              <a:rPr lang="en-US" dirty="0" smtClean="0"/>
              <a:t>New project on another group/user workspace</a:t>
            </a:r>
          </a:p>
          <a:p>
            <a:pPr marL="342900" lvl="0" indent="-342900">
              <a:buFont typeface="Wingdings" panose="05000000000000000000" pitchFamily="2" charset="2"/>
              <a:buChar char="§"/>
            </a:pPr>
            <a:r>
              <a:rPr lang="en-US" dirty="0" smtClean="0"/>
              <a:t>Link to origin project</a:t>
            </a:r>
          </a:p>
        </p:txBody>
      </p:sp>
      <p:sp>
        <p:nvSpPr>
          <p:cNvPr id="8" name="Rectangle à coins arrondis 7"/>
          <p:cNvSpPr/>
          <p:nvPr/>
        </p:nvSpPr>
        <p:spPr>
          <a:xfrm>
            <a:off x="4197724" y="3754794"/>
            <a:ext cx="2209800" cy="208726"/>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Rectangle 10"/>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562157"/>
      </p:ext>
    </p:extLst>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1428750"/>
            <a:ext cx="5853090" cy="3629725"/>
          </a:xfrm>
        </p:spPr>
        <p:txBody>
          <a:bodyPr/>
          <a:lstStyle/>
          <a:p>
            <a:r>
              <a:rPr lang="en-US" dirty="0" smtClean="0"/>
              <a:t>Introduction</a:t>
            </a:r>
          </a:p>
          <a:p>
            <a:r>
              <a:rPr lang="en-US" dirty="0" smtClean="0"/>
              <a:t>Concepts</a:t>
            </a:r>
          </a:p>
          <a:p>
            <a:r>
              <a:rPr lang="en-US" dirty="0" smtClean="0"/>
              <a:t>Existing workflows</a:t>
            </a:r>
          </a:p>
          <a:p>
            <a:r>
              <a:rPr lang="en-US" dirty="0" smtClean="0"/>
              <a:t>Our workflow</a:t>
            </a:r>
          </a:p>
          <a:p>
            <a:r>
              <a:rPr lang="en-US" dirty="0" smtClean="0"/>
              <a:t>Training</a:t>
            </a:r>
            <a:endParaRPr lang="en-US" dirty="0"/>
          </a:p>
        </p:txBody>
      </p:sp>
      <p:sp>
        <p:nvSpPr>
          <p:cNvPr id="3" name="Text Placeholder 2"/>
          <p:cNvSpPr>
            <a:spLocks noGrp="1"/>
          </p:cNvSpPr>
          <p:nvPr>
            <p:ph type="body" sz="quarter" idx="11"/>
          </p:nvPr>
        </p:nvSpPr>
        <p:spPr>
          <a:xfrm>
            <a:off x="6989056" y="1428751"/>
            <a:ext cx="1683434" cy="3629724"/>
          </a:xfrm>
        </p:spPr>
        <p:txBody>
          <a:bodyPr/>
          <a:lstStyle/>
          <a:p>
            <a:r>
              <a:rPr lang="fr-BE" dirty="0" smtClean="0"/>
              <a:t>00’10</a:t>
            </a:r>
          </a:p>
          <a:p>
            <a:r>
              <a:rPr lang="fr-BE" dirty="0" smtClean="0"/>
              <a:t>00’30</a:t>
            </a:r>
          </a:p>
          <a:p>
            <a:r>
              <a:rPr lang="fr-BE" dirty="0" smtClean="0"/>
              <a:t>00’30</a:t>
            </a:r>
          </a:p>
          <a:p>
            <a:r>
              <a:rPr lang="fr-BE" dirty="0" smtClean="0"/>
              <a:t>00’20</a:t>
            </a:r>
          </a:p>
          <a:p>
            <a:r>
              <a:rPr lang="fr-BE" dirty="0" smtClean="0"/>
              <a:t>01’30</a:t>
            </a:r>
            <a:endParaRPr lang="en-US" dirty="0"/>
          </a:p>
        </p:txBody>
      </p:sp>
    </p:spTree>
    <p:extLst>
      <p:ext uri="{BB962C8B-B14F-4D97-AF65-F5344CB8AC3E}">
        <p14:creationId xmlns:p14="http://schemas.microsoft.com/office/powerpoint/2010/main" val="3342412142"/>
      </p:ext>
    </p:extLst>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2971799" y="0"/>
            <a:ext cx="6090039" cy="5131076"/>
          </a:xfrm>
          <a:prstGeom prst="rect">
            <a:avLst/>
          </a:prstGeom>
        </p:spPr>
      </p:pic>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Tree>
    <p:extLst>
      <p:ext uri="{BB962C8B-B14F-4D97-AF65-F5344CB8AC3E}">
        <p14:creationId xmlns:p14="http://schemas.microsoft.com/office/powerpoint/2010/main" val="4248001337"/>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Request to integrate changes in main repository/branch</a:t>
            </a:r>
          </a:p>
          <a:p>
            <a:pPr marL="342900" indent="-342900">
              <a:buFont typeface="Wingdings" panose="05000000000000000000" pitchFamily="2" charset="2"/>
              <a:buChar char="§"/>
            </a:pPr>
            <a:r>
              <a:rPr lang="en-US" dirty="0" smtClean="0"/>
              <a:t>Related to a (JIRA) Story</a:t>
            </a:r>
          </a:p>
          <a:p>
            <a:pPr marL="342900" lvl="0" indent="-342900">
              <a:buFont typeface="Wingdings" panose="05000000000000000000" pitchFamily="2" charset="2"/>
              <a:buChar char="§"/>
            </a:pPr>
            <a:r>
              <a:rPr lang="en-US" dirty="0" smtClean="0"/>
              <a:t>From a </a:t>
            </a:r>
            <a:r>
              <a:rPr lang="en-US" b="1" dirty="0" smtClean="0"/>
              <a:t>branch in same project or in a fork</a:t>
            </a:r>
          </a:p>
          <a:p>
            <a:pPr marL="342900" lvl="0" indent="-342900">
              <a:buFont typeface="Wingdings" panose="05000000000000000000" pitchFamily="2" charset="2"/>
              <a:buChar char="§"/>
            </a:pPr>
            <a:r>
              <a:rPr lang="en-US" dirty="0" smtClean="0"/>
              <a:t>Discussed, reviewed, (reworked,) validated and… merged</a:t>
            </a:r>
          </a:p>
          <a:p>
            <a:pPr lvl="0"/>
            <a:endParaRPr lang="en-US" dirty="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6422666"/>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Merge Request</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One Merge Request </a:t>
            </a:r>
            <a:r>
              <a:rPr lang="en-US" b="1" dirty="0" smtClean="0"/>
              <a:t>≠</a:t>
            </a:r>
            <a:r>
              <a:rPr lang="en-US" dirty="0" smtClean="0"/>
              <a:t> one commit</a:t>
            </a:r>
          </a:p>
          <a:p>
            <a:pPr marL="342900" lvl="0" indent="-342900">
              <a:buFont typeface="Wingdings" panose="05000000000000000000" pitchFamily="2" charset="2"/>
              <a:buChar char="§"/>
            </a:pPr>
            <a:r>
              <a:rPr lang="en-US" dirty="0" smtClean="0"/>
              <a:t>Usual target branch is </a:t>
            </a:r>
            <a:r>
              <a:rPr lang="en-US" b="1" dirty="0" smtClean="0"/>
              <a:t>origin/master</a:t>
            </a:r>
            <a:endParaRPr lang="en-US" dirty="0" smtClean="0"/>
          </a:p>
          <a:p>
            <a:pPr marL="342900" indent="-342900">
              <a:buFont typeface="Wingdings" panose="05000000000000000000" pitchFamily="2" charset="2"/>
              <a:buChar char="§"/>
            </a:pPr>
            <a:r>
              <a:rPr lang="en-US" dirty="0" smtClean="0"/>
              <a:t>Both human and automated validation</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0035392"/>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t="-857" r="20997"/>
          <a:stretch/>
        </p:blipFill>
        <p:spPr>
          <a:xfrm>
            <a:off x="3696799" y="1276350"/>
            <a:ext cx="5447201" cy="3853070"/>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Code review</a:t>
            </a:r>
            <a:endParaRPr lang="en-US" dirty="0"/>
          </a:p>
        </p:txBody>
      </p:sp>
      <p:sp>
        <p:nvSpPr>
          <p:cNvPr id="10" name="Content Placeholder 8"/>
          <p:cNvSpPr>
            <a:spLocks noGrp="1"/>
          </p:cNvSpPr>
          <p:nvPr>
            <p:ph sz="quarter" idx="10"/>
          </p:nvPr>
        </p:nvSpPr>
        <p:spPr>
          <a:xfrm>
            <a:off x="457200" y="1809750"/>
            <a:ext cx="3810000" cy="3276600"/>
          </a:xfrm>
        </p:spPr>
        <p:txBody>
          <a:bodyPr/>
          <a:lstStyle/>
          <a:p>
            <a:pPr marL="342900" indent="-342900">
              <a:buFont typeface="Wingdings" panose="05000000000000000000" pitchFamily="2" charset="2"/>
              <a:buChar char="§"/>
            </a:pPr>
            <a:r>
              <a:rPr lang="en-US" dirty="0"/>
              <a:t>Manual / </a:t>
            </a:r>
            <a:r>
              <a:rPr lang="en-US" dirty="0" smtClean="0"/>
              <a:t>read </a:t>
            </a:r>
            <a:r>
              <a:rPr lang="en-US" dirty="0"/>
              <a:t>code</a:t>
            </a:r>
          </a:p>
          <a:p>
            <a:pPr marL="342900" indent="-342900">
              <a:buFont typeface="Wingdings" panose="05000000000000000000" pitchFamily="2" charset="2"/>
              <a:buChar char="§"/>
            </a:pPr>
            <a:r>
              <a:rPr lang="en-US" dirty="0" smtClean="0"/>
              <a:t>Validate </a:t>
            </a:r>
            <a:r>
              <a:rPr lang="en-US" b="1" dirty="0" smtClean="0"/>
              <a:t>Merge Request </a:t>
            </a:r>
            <a:r>
              <a:rPr lang="en-US" dirty="0" smtClean="0"/>
              <a:t>made by another developer</a:t>
            </a:r>
          </a:p>
          <a:p>
            <a:pPr marL="342900" indent="-342900">
              <a:buFont typeface="Wingdings" panose="05000000000000000000" pitchFamily="2" charset="2"/>
              <a:buChar char="§"/>
            </a:pPr>
            <a:r>
              <a:rPr lang="en-US" dirty="0" smtClean="0"/>
              <a:t>Any relevant discussion, link, quote, inline, …</a:t>
            </a:r>
            <a:endParaRPr lang="en-US" dirty="0"/>
          </a:p>
        </p:txBody>
      </p:sp>
      <p:sp>
        <p:nvSpPr>
          <p:cNvPr id="8" name="Rectangle 7"/>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4076426"/>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srcRect l="1" r="34212"/>
          <a:stretch/>
        </p:blipFill>
        <p:spPr>
          <a:xfrm>
            <a:off x="3733800" y="37915"/>
            <a:ext cx="5377070" cy="5085027"/>
          </a:xfrm>
          <a:prstGeom prst="rect">
            <a:avLst/>
          </a:prstGeom>
        </p:spPr>
      </p:pic>
      <p:sp>
        <p:nvSpPr>
          <p:cNvPr id="7" name="Title 6"/>
          <p:cNvSpPr>
            <a:spLocks noGrp="1"/>
          </p:cNvSpPr>
          <p:nvPr>
            <p:ph type="title"/>
          </p:nvPr>
        </p:nvSpPr>
        <p:spPr/>
        <p:txBody>
          <a:bodyPr/>
          <a:lstStyle/>
          <a:p>
            <a:r>
              <a:rPr lang="en-US" dirty="0" smtClean="0"/>
              <a:t>Contribute</a:t>
            </a:r>
            <a:endParaRPr lang="en-US" dirty="0"/>
          </a:p>
        </p:txBody>
      </p:sp>
      <p:sp>
        <p:nvSpPr>
          <p:cNvPr id="9" name="Text Placeholder 8"/>
          <p:cNvSpPr>
            <a:spLocks noGrp="1"/>
          </p:cNvSpPr>
          <p:nvPr>
            <p:ph type="body" sz="quarter" idx="11"/>
          </p:nvPr>
        </p:nvSpPr>
        <p:spPr/>
        <p:txBody>
          <a:bodyPr/>
          <a:lstStyle/>
          <a:p>
            <a:r>
              <a:rPr lang="en-US" dirty="0" smtClean="0"/>
              <a:t>Automated validation</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Compile &amp; unit tests</a:t>
            </a:r>
          </a:p>
          <a:p>
            <a:pPr marL="342900" indent="-342900">
              <a:buFont typeface="Wingdings" panose="05000000000000000000" pitchFamily="2" charset="2"/>
              <a:buChar char="§"/>
            </a:pPr>
            <a:r>
              <a:rPr lang="en-US" dirty="0" smtClean="0"/>
              <a:t>Sonar analysis</a:t>
            </a:r>
          </a:p>
          <a:p>
            <a:pPr marL="342900" indent="-342900">
              <a:buFont typeface="Wingdings" panose="05000000000000000000" pitchFamily="2" charset="2"/>
              <a:buChar char="§"/>
            </a:pPr>
            <a:r>
              <a:rPr lang="en-US" dirty="0" smtClean="0"/>
              <a:t>Fail if error</a:t>
            </a:r>
          </a:p>
          <a:p>
            <a:pPr marL="342900" indent="-342900">
              <a:buFont typeface="Wingdings" panose="05000000000000000000" pitchFamily="2" charset="2"/>
              <a:buChar char="§"/>
            </a:pPr>
            <a:r>
              <a:rPr lang="en-US" dirty="0" smtClean="0"/>
              <a:t>Notify author</a:t>
            </a:r>
          </a:p>
          <a:p>
            <a:pPr marL="342900" lvl="0" indent="-342900">
              <a:buFont typeface="Wingdings" panose="05000000000000000000" pitchFamily="2" charset="2"/>
              <a:buChar char="§"/>
            </a:pPr>
            <a:endParaRPr lang="en-US" dirty="0" smtClean="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3487975"/>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p:txBody>
          <a:bodyPr/>
          <a:lstStyle/>
          <a:p>
            <a:r>
              <a:rPr lang="en-US" b="1" dirty="0" smtClean="0"/>
              <a:t>Existing workflows</a:t>
            </a:r>
            <a:endParaRPr lang="en-US" b="1" dirty="0"/>
          </a:p>
        </p:txBody>
      </p:sp>
    </p:spTree>
    <p:extLst>
      <p:ext uri="{BB962C8B-B14F-4D97-AF65-F5344CB8AC3E}">
        <p14:creationId xmlns:p14="http://schemas.microsoft.com/office/powerpoint/2010/main" val="626327656"/>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Centralized flow</a:t>
            </a:r>
          </a:p>
          <a:p>
            <a:endParaRPr lang="en-US" dirty="0"/>
          </a:p>
        </p:txBody>
      </p:sp>
      <p:sp>
        <p:nvSpPr>
          <p:cNvPr id="10" name="Content Placeholder 8"/>
          <p:cNvSpPr>
            <a:spLocks noGrp="1"/>
          </p:cNvSpPr>
          <p:nvPr>
            <p:ph sz="quarter" idx="10"/>
          </p:nvPr>
        </p:nvSpPr>
        <p:spPr>
          <a:xfrm>
            <a:off x="457200" y="1782762"/>
            <a:ext cx="5943600" cy="3151188"/>
          </a:xfrm>
        </p:spPr>
        <p:txBody>
          <a:bodyPr/>
          <a:lstStyle/>
          <a:p>
            <a:pPr marL="342900" indent="-342900">
              <a:buFont typeface="Wingdings" panose="05000000000000000000" pitchFamily="2" charset="2"/>
              <a:buChar char="§"/>
            </a:pPr>
            <a:r>
              <a:rPr lang="en-US" dirty="0" smtClean="0"/>
              <a:t>Central repository</a:t>
            </a:r>
          </a:p>
          <a:p>
            <a:pPr marL="342900" indent="-342900">
              <a:buFont typeface="Wingdings" panose="05000000000000000000" pitchFamily="2" charset="2"/>
              <a:buChar char="§"/>
            </a:pPr>
            <a:r>
              <a:rPr lang="en-US" dirty="0" smtClean="0"/>
              <a:t>All changes committed to origin/master</a:t>
            </a:r>
          </a:p>
          <a:p>
            <a:pPr marL="342900" indent="-342900">
              <a:buFont typeface="Wingdings" panose="05000000000000000000" pitchFamily="2" charset="2"/>
              <a:buChar char="§"/>
            </a:pPr>
            <a:r>
              <a:rPr lang="en-US" dirty="0" smtClean="0"/>
              <a:t>SVN-like</a:t>
            </a:r>
          </a:p>
          <a:p>
            <a:endParaRPr lang="en-US" dirty="0" smtClean="0"/>
          </a:p>
          <a:p>
            <a:pPr marL="342900" lvl="0" indent="-342900">
              <a:buFont typeface="Wingdings" panose="05000000000000000000" pitchFamily="2" charset="2"/>
              <a:buChar char="§"/>
            </a:pPr>
            <a:endParaRPr lang="en-US" dirty="0" smtClean="0"/>
          </a:p>
        </p:txBody>
      </p:sp>
      <p:grpSp>
        <p:nvGrpSpPr>
          <p:cNvPr id="2" name="Groupe 1"/>
          <p:cNvGrpSpPr/>
          <p:nvPr/>
        </p:nvGrpSpPr>
        <p:grpSpPr>
          <a:xfrm>
            <a:off x="5778715" y="72029"/>
            <a:ext cx="2973394" cy="2042521"/>
            <a:chOff x="6862954" y="72030"/>
            <a:chExt cx="1889154" cy="1297721"/>
          </a:xfrm>
        </p:grpSpPr>
        <p:pic>
          <p:nvPicPr>
            <p:cNvPr id="20"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62954" y="115744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47094" y="1147768"/>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55024" y="1157444"/>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eur en angle 22"/>
            <p:cNvCxnSpPr/>
            <p:nvPr/>
          </p:nvCxnSpPr>
          <p:spPr>
            <a:xfrm rot="5400000" flipH="1" flipV="1">
              <a:off x="7176768" y="700540"/>
              <a:ext cx="281923" cy="604538"/>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Connecteur en angle 23"/>
            <p:cNvCxnSpPr/>
            <p:nvPr/>
          </p:nvCxnSpPr>
          <p:spPr>
            <a:xfrm rot="16200000" flipV="1">
              <a:off x="8161208" y="692128"/>
              <a:ext cx="272248" cy="604537"/>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7807530" y="929777"/>
              <a:ext cx="1" cy="19924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ylindre 25"/>
            <p:cNvSpPr/>
            <p:nvPr/>
          </p:nvSpPr>
          <p:spPr>
            <a:xfrm>
              <a:off x="7634426" y="74942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7" name="Cylindre 26"/>
            <p:cNvSpPr/>
            <p:nvPr/>
          </p:nvSpPr>
          <p:spPr>
            <a:xfrm>
              <a:off x="7634426" y="58331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8" name="Cylindre 27"/>
            <p:cNvSpPr/>
            <p:nvPr/>
          </p:nvSpPr>
          <p:spPr>
            <a:xfrm>
              <a:off x="7634426" y="411382"/>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9" name="Cylindre 28"/>
            <p:cNvSpPr/>
            <p:nvPr/>
          </p:nvSpPr>
          <p:spPr>
            <a:xfrm>
              <a:off x="7634426" y="243967"/>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0" name="Cylindre 29"/>
            <p:cNvSpPr/>
            <p:nvPr/>
          </p:nvSpPr>
          <p:spPr>
            <a:xfrm>
              <a:off x="7634426" y="72030"/>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grpSp>
      <p:sp>
        <p:nvSpPr>
          <p:cNvPr id="17" name="Rectangle 16"/>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157964"/>
      </p:ext>
    </p:extLst>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Feature branch flow</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Centralized flow + </a:t>
            </a:r>
            <a:r>
              <a:rPr lang="en-US" b="1" dirty="0" smtClean="0"/>
              <a:t>feature branches</a:t>
            </a:r>
          </a:p>
          <a:p>
            <a:pPr marL="342900" lvl="0" indent="-342900">
              <a:buFont typeface="Wingdings" panose="05000000000000000000" pitchFamily="2" charset="2"/>
              <a:buChar char="§"/>
            </a:pPr>
            <a:r>
              <a:rPr lang="en-US" dirty="0" smtClean="0"/>
              <a:t>Isolated branch per feature/Story</a:t>
            </a:r>
          </a:p>
          <a:p>
            <a:pPr marL="342900" lvl="0" indent="-342900">
              <a:buFont typeface="Wingdings" panose="05000000000000000000" pitchFamily="2" charset="2"/>
              <a:buChar char="§"/>
            </a:pPr>
            <a:r>
              <a:rPr lang="en-US" dirty="0" smtClean="0"/>
              <a:t>Work on a particular feature without disturbing the main codebase</a:t>
            </a:r>
          </a:p>
          <a:p>
            <a:pPr marL="342900" lvl="0" indent="-342900">
              <a:buFont typeface="Wingdings" panose="05000000000000000000" pitchFamily="2" charset="2"/>
              <a:buChar char="§"/>
            </a:pPr>
            <a:r>
              <a:rPr lang="en-US" dirty="0" smtClean="0"/>
              <a:t>Merge Requests possible (code review, discussion)</a:t>
            </a:r>
          </a:p>
          <a:p>
            <a:pPr marL="342900" lvl="0" indent="-342900">
              <a:buFont typeface="Wingdings" panose="05000000000000000000" pitchFamily="2" charset="2"/>
              <a:buChar char="§"/>
            </a:pPr>
            <a:r>
              <a:rPr lang="en-US" dirty="0" smtClean="0"/>
              <a:t>Feature Branch</a:t>
            </a:r>
            <a:r>
              <a:rPr lang="en-US" sz="2000" dirty="0" smtClean="0"/>
              <a:t> – (Martin Fowler)</a:t>
            </a:r>
            <a:r>
              <a:rPr lang="en-US" dirty="0" smtClean="0"/>
              <a:t> </a:t>
            </a:r>
            <a:r>
              <a:rPr lang="en-US" sz="1200" dirty="0">
                <a:hlinkClick r:id="rId3"/>
              </a:rPr>
              <a:t>https://</a:t>
            </a:r>
            <a:r>
              <a:rPr lang="en-US" sz="1200" dirty="0" smtClean="0">
                <a:hlinkClick r:id="rId3"/>
              </a:rPr>
              <a:t>martinfowler.com/bliki/FeatureBranch.html</a:t>
            </a:r>
            <a:r>
              <a:rPr lang="en-US" sz="1200" dirty="0" smtClean="0"/>
              <a:t> </a:t>
            </a:r>
          </a:p>
        </p:txBody>
      </p:sp>
      <p:grpSp>
        <p:nvGrpSpPr>
          <p:cNvPr id="2" name="Groupe 1"/>
          <p:cNvGrpSpPr/>
          <p:nvPr/>
        </p:nvGrpSpPr>
        <p:grpSpPr>
          <a:xfrm>
            <a:off x="5715000" y="72029"/>
            <a:ext cx="2971800" cy="2058725"/>
            <a:chOff x="6813522" y="72030"/>
            <a:chExt cx="1873278" cy="1297720"/>
          </a:xfrm>
        </p:grpSpPr>
        <p:sp>
          <p:nvSpPr>
            <p:cNvPr id="6" name="Cylindre 5"/>
            <p:cNvSpPr/>
            <p:nvPr/>
          </p:nvSpPr>
          <p:spPr>
            <a:xfrm>
              <a:off x="8064079" y="846851"/>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 name="Cylindre 7"/>
            <p:cNvSpPr/>
            <p:nvPr/>
          </p:nvSpPr>
          <p:spPr>
            <a:xfrm>
              <a:off x="8064079" y="742247"/>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8064079" y="637643"/>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8064079" y="533039"/>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8064079" y="428435"/>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cxnSp>
          <p:nvCxnSpPr>
            <p:cNvPr id="14" name="Connecteur en angle 13"/>
            <p:cNvCxnSpPr>
              <a:stCxn id="13" idx="1"/>
              <a:endCxn id="19" idx="4"/>
            </p:cNvCxnSpPr>
            <p:nvPr/>
          </p:nvCxnSpPr>
          <p:spPr>
            <a:xfrm rot="16200000" flipV="1">
              <a:off x="8025831" y="303635"/>
              <a:ext cx="79605" cy="169996"/>
            </a:xfrm>
            <a:prstGeom prst="bentConnector2">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en angle 14"/>
            <p:cNvCxnSpPr>
              <a:stCxn id="25" idx="0"/>
              <a:endCxn id="19" idx="2"/>
            </p:cNvCxnSpPr>
            <p:nvPr/>
          </p:nvCxnSpPr>
          <p:spPr>
            <a:xfrm rot="5400000" flipH="1" flipV="1">
              <a:off x="7492904" y="316590"/>
              <a:ext cx="109282" cy="173762"/>
            </a:xfrm>
            <a:prstGeom prst="bentConnector2">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Cylindre 15"/>
            <p:cNvSpPr/>
            <p:nvPr/>
          </p:nvSpPr>
          <p:spPr>
            <a:xfrm>
              <a:off x="7634426" y="74942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7634426" y="583319"/>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7634426" y="411382"/>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7634426" y="243967"/>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7634426" y="72030"/>
              <a:ext cx="346209" cy="209726"/>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1" name="Cylindre 20"/>
            <p:cNvSpPr/>
            <p:nvPr/>
          </p:nvSpPr>
          <p:spPr>
            <a:xfrm>
              <a:off x="7374112" y="844648"/>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2" name="Cylindre 21"/>
            <p:cNvSpPr/>
            <p:nvPr/>
          </p:nvSpPr>
          <p:spPr>
            <a:xfrm>
              <a:off x="7374112" y="740044"/>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3" name="Cylindre 22"/>
            <p:cNvSpPr/>
            <p:nvPr/>
          </p:nvSpPr>
          <p:spPr>
            <a:xfrm>
              <a:off x="7374112" y="635440"/>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4" name="Cylindre 23"/>
            <p:cNvSpPr/>
            <p:nvPr/>
          </p:nvSpPr>
          <p:spPr>
            <a:xfrm>
              <a:off x="7374112" y="530836"/>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5" name="Cylindre 24"/>
            <p:cNvSpPr/>
            <p:nvPr/>
          </p:nvSpPr>
          <p:spPr>
            <a:xfrm>
              <a:off x="7374112" y="426232"/>
              <a:ext cx="173104" cy="12751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2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13522" y="115744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81786" y="1157443"/>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eur en angle 27"/>
            <p:cNvCxnSpPr>
              <a:endCxn id="22" idx="2"/>
            </p:cNvCxnSpPr>
            <p:nvPr/>
          </p:nvCxnSpPr>
          <p:spPr>
            <a:xfrm flipV="1">
              <a:off x="7010400" y="803804"/>
              <a:ext cx="363712" cy="287299"/>
            </a:xfrm>
            <a:prstGeom prst="bentConnector3">
              <a:avLst>
                <a:gd name="adj1" fmla="val 3516"/>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Connecteur en angle 28"/>
            <p:cNvCxnSpPr>
              <a:endCxn id="8" idx="4"/>
            </p:cNvCxnSpPr>
            <p:nvPr/>
          </p:nvCxnSpPr>
          <p:spPr>
            <a:xfrm rot="16200000" flipV="1">
              <a:off x="8225821" y="817370"/>
              <a:ext cx="309853" cy="287128"/>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30"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12386" y="1155406"/>
              <a:ext cx="305014" cy="212307"/>
            </a:xfrm>
            <a:prstGeom prst="rect">
              <a:avLst/>
            </a:prstGeom>
            <a:noFill/>
            <a:extLst>
              <a:ext uri="{909E8E84-426E-40DD-AFC4-6F175D3DCCD1}">
                <a14:hiddenFill xmlns:a14="http://schemas.microsoft.com/office/drawing/2010/main">
                  <a:solidFill>
                    <a:srgbClr val="FFFFFF"/>
                  </a:solidFill>
                </a14:hiddenFill>
              </a:ext>
            </a:extLst>
          </p:spPr>
        </p:pic>
        <p:sp>
          <p:nvSpPr>
            <p:cNvPr id="35" name="Ellipse 34"/>
            <p:cNvSpPr/>
            <p:nvPr/>
          </p:nvSpPr>
          <p:spPr>
            <a:xfrm>
              <a:off x="7612995" y="329055"/>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Ellipse 35"/>
            <p:cNvSpPr/>
            <p:nvPr/>
          </p:nvSpPr>
          <p:spPr>
            <a:xfrm>
              <a:off x="7957775" y="331187"/>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58092"/>
      </p:ext>
    </p:extLst>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Forking flow</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No push to central repository</a:t>
            </a:r>
          </a:p>
          <a:p>
            <a:pPr marL="342900" indent="-342900">
              <a:buFont typeface="Wingdings" panose="05000000000000000000" pitchFamily="2" charset="2"/>
              <a:buChar char="§"/>
            </a:pPr>
            <a:r>
              <a:rPr lang="en-US" dirty="0" smtClean="0"/>
              <a:t>Every developer has a </a:t>
            </a:r>
            <a:r>
              <a:rPr lang="en-US" b="1" dirty="0" smtClean="0"/>
              <a:t>fork </a:t>
            </a:r>
            <a:r>
              <a:rPr lang="en-US" dirty="0" smtClean="0"/>
              <a:t>of the original repository</a:t>
            </a:r>
          </a:p>
          <a:p>
            <a:pPr marL="342900" lvl="0" indent="-342900">
              <a:buFont typeface="Wingdings" panose="05000000000000000000" pitchFamily="2" charset="2"/>
              <a:buChar char="§"/>
            </a:pPr>
            <a:r>
              <a:rPr lang="en-US" dirty="0" smtClean="0"/>
              <a:t>So each developer has </a:t>
            </a:r>
            <a:r>
              <a:rPr lang="en-US" b="1" dirty="0" smtClean="0"/>
              <a:t>two </a:t>
            </a:r>
            <a:r>
              <a:rPr lang="en-US" b="1" dirty="0" err="1" smtClean="0"/>
              <a:t>Git</a:t>
            </a:r>
            <a:r>
              <a:rPr lang="en-US" b="1" dirty="0" smtClean="0"/>
              <a:t> repositories</a:t>
            </a:r>
          </a:p>
          <a:p>
            <a:pPr marL="342900" lvl="0" indent="-342900">
              <a:buFont typeface="Wingdings" panose="05000000000000000000" pitchFamily="2" charset="2"/>
              <a:buChar char="§"/>
            </a:pPr>
            <a:r>
              <a:rPr lang="en-US" dirty="0" smtClean="0"/>
              <a:t>Only the project maintainer can push to the original repository</a:t>
            </a:r>
          </a:p>
          <a:p>
            <a:pPr marL="342900" indent="-342900">
              <a:buFont typeface="Wingdings" panose="05000000000000000000" pitchFamily="2" charset="2"/>
              <a:buChar char="§"/>
            </a:pPr>
            <a:r>
              <a:rPr lang="en-US" dirty="0"/>
              <a:t>Original repository evolves through merge requests</a:t>
            </a:r>
          </a:p>
        </p:txBody>
      </p:sp>
      <p:grpSp>
        <p:nvGrpSpPr>
          <p:cNvPr id="2" name="Groupe 1"/>
          <p:cNvGrpSpPr/>
          <p:nvPr/>
        </p:nvGrpSpPr>
        <p:grpSpPr>
          <a:xfrm>
            <a:off x="6096000" y="127709"/>
            <a:ext cx="2395189" cy="2195558"/>
            <a:chOff x="6942620" y="127709"/>
            <a:chExt cx="1548569" cy="1419501"/>
          </a:xfrm>
        </p:grpSpPr>
        <p:sp>
          <p:nvSpPr>
            <p:cNvPr id="6" name="Cylindre 5"/>
            <p:cNvSpPr/>
            <p:nvPr/>
          </p:nvSpPr>
          <p:spPr>
            <a:xfrm>
              <a:off x="6942620" y="805108"/>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 name="Cylindre 7"/>
            <p:cNvSpPr/>
            <p:nvPr/>
          </p:nvSpPr>
          <p:spPr>
            <a:xfrm>
              <a:off x="6942620" y="638998"/>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6942620" y="467061"/>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6942620" y="299646"/>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6942620" y="127709"/>
              <a:ext cx="346209" cy="209726"/>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14"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557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6321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sp>
          <p:nvSpPr>
            <p:cNvPr id="18" name="Cylindre 17"/>
            <p:cNvSpPr/>
            <p:nvPr/>
          </p:nvSpPr>
          <p:spPr>
            <a:xfrm>
              <a:off x="8144980" y="805108"/>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8144980" y="638998"/>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8144980" y="467061"/>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1" name="Cylindre 20"/>
            <p:cNvSpPr/>
            <p:nvPr/>
          </p:nvSpPr>
          <p:spPr>
            <a:xfrm>
              <a:off x="8144980" y="299646"/>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2" name="Cylindre 21"/>
            <p:cNvSpPr/>
            <p:nvPr/>
          </p:nvSpPr>
          <p:spPr>
            <a:xfrm>
              <a:off x="8144980" y="127709"/>
              <a:ext cx="346209" cy="209726"/>
            </a:xfrm>
            <a:prstGeom prst="ca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3" name="Cylindre 22"/>
            <p:cNvSpPr/>
            <p:nvPr/>
          </p:nvSpPr>
          <p:spPr>
            <a:xfrm>
              <a:off x="7543800" y="805108"/>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4" name="Cylindre 23"/>
            <p:cNvSpPr/>
            <p:nvPr/>
          </p:nvSpPr>
          <p:spPr>
            <a:xfrm>
              <a:off x="7543800" y="638998"/>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5" name="Cylindre 24"/>
            <p:cNvSpPr/>
            <p:nvPr/>
          </p:nvSpPr>
          <p:spPr>
            <a:xfrm>
              <a:off x="7543800" y="467061"/>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6" name="Cylindre 25"/>
            <p:cNvSpPr/>
            <p:nvPr/>
          </p:nvSpPr>
          <p:spPr>
            <a:xfrm>
              <a:off x="7543800" y="299646"/>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7" name="Cylindre 26"/>
            <p:cNvSpPr/>
            <p:nvPr/>
          </p:nvSpPr>
          <p:spPr>
            <a:xfrm>
              <a:off x="7543800" y="127709"/>
              <a:ext cx="346209" cy="209726"/>
            </a:xfrm>
            <a:prstGeom prst="ca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pic>
          <p:nvPicPr>
            <p:cNvPr id="28" name="Picture 5" descr="C:\TAF\Ressources\Pictos PPT\Picto business\Business-04.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64397" y="1334903"/>
              <a:ext cx="305014" cy="212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eur droit avec flèche 31"/>
            <p:cNvCxnSpPr>
              <a:stCxn id="15" idx="0"/>
              <a:endCxn id="6" idx="3"/>
            </p:cNvCxnSpPr>
            <p:nvPr/>
          </p:nvCxnSpPr>
          <p:spPr>
            <a:xfrm flipV="1">
              <a:off x="7115724" y="1014834"/>
              <a:ext cx="1" cy="288000"/>
            </a:xfrm>
            <a:prstGeom prst="straightConnector1">
              <a:avLst/>
            </a:prstGeom>
            <a:ln w="127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14" idx="0"/>
              <a:endCxn id="18" idx="3"/>
            </p:cNvCxnSpPr>
            <p:nvPr/>
          </p:nvCxnSpPr>
          <p:spPr>
            <a:xfrm flipV="1">
              <a:off x="8318084" y="1014834"/>
              <a:ext cx="1" cy="288000"/>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8" idx="0"/>
              <a:endCxn id="23" idx="3"/>
            </p:cNvCxnSpPr>
            <p:nvPr/>
          </p:nvCxnSpPr>
          <p:spPr>
            <a:xfrm flipV="1">
              <a:off x="7716904" y="1014834"/>
              <a:ext cx="1" cy="288000"/>
            </a:xfrm>
            <a:prstGeom prst="straightConnector1">
              <a:avLst/>
            </a:prstGeom>
            <a:ln w="127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7268231" y="1047750"/>
              <a:ext cx="296166" cy="255084"/>
            </a:xfrm>
            <a:prstGeom prst="straightConnector1">
              <a:avLst/>
            </a:prstGeom>
            <a:ln w="127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flipH="1" flipV="1">
              <a:off x="7268231" y="1047750"/>
              <a:ext cx="296166" cy="255084"/>
            </a:xfrm>
            <a:prstGeom prst="straightConnector1">
              <a:avLst/>
            </a:prstGeom>
            <a:ln w="1270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flipV="1">
              <a:off x="7869411" y="1048257"/>
              <a:ext cx="296166" cy="255084"/>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flipH="1" flipV="1">
              <a:off x="7869411" y="1048257"/>
              <a:ext cx="296166" cy="255084"/>
            </a:xfrm>
            <a:prstGeom prst="straightConnector1">
              <a:avLst/>
            </a:prstGeom>
            <a:ln w="12700">
              <a:solidFill>
                <a:schemeClr val="accent4">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7699668"/>
      </p:ext>
    </p:extLst>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vie.com/img/git-model@2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1104"/>
          <a:stretch/>
        </p:blipFill>
        <p:spPr bwMode="auto">
          <a:xfrm>
            <a:off x="3429000" y="7588"/>
            <a:ext cx="5562600" cy="507876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a:xfrm>
            <a:off x="457200" y="986498"/>
            <a:ext cx="2590800" cy="975651"/>
          </a:xfrm>
        </p:spPr>
        <p:txBody>
          <a:bodyPr/>
          <a:lstStyle/>
          <a:p>
            <a:r>
              <a:rPr lang="en-US" dirty="0" err="1" smtClean="0"/>
              <a:t>Git</a:t>
            </a:r>
            <a:r>
              <a:rPr lang="en-US" dirty="0" smtClean="0"/>
              <a:t> flow</a:t>
            </a:r>
            <a:r>
              <a:rPr lang="en-US" sz="1200" kern="1200" dirty="0">
                <a:solidFill>
                  <a:schemeClr val="tx1"/>
                </a:solidFill>
              </a:rPr>
              <a:t> - </a:t>
            </a:r>
            <a:r>
              <a:rPr lang="en-US" sz="1200" kern="1200" dirty="0" smtClean="0">
                <a:solidFill>
                  <a:schemeClr val="tx1"/>
                </a:solidFill>
                <a:hlinkClick r:id="rId4"/>
              </a:rPr>
              <a:t>http://</a:t>
            </a:r>
            <a:r>
              <a:rPr lang="en-US" sz="1200" kern="1200" dirty="0">
                <a:solidFill>
                  <a:schemeClr val="tx1"/>
                </a:solidFill>
                <a:hlinkClick r:id="rId4"/>
              </a:rPr>
              <a:t>nvie.com/posts/a-successful-git-branching-model/</a:t>
            </a:r>
            <a:r>
              <a:rPr lang="en-US" sz="1200" kern="1200" dirty="0">
                <a:solidFill>
                  <a:schemeClr val="tx1"/>
                </a:solidFill>
              </a:rPr>
              <a:t> </a:t>
            </a:r>
          </a:p>
          <a:p>
            <a:endParaRPr lang="en-US" dirty="0"/>
          </a:p>
        </p:txBody>
      </p:sp>
      <p:sp>
        <p:nvSpPr>
          <p:cNvPr id="5" name="Rectangle 4"/>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e 9"/>
          <p:cNvGrpSpPr/>
          <p:nvPr/>
        </p:nvGrpSpPr>
        <p:grpSpPr>
          <a:xfrm>
            <a:off x="361980" y="2510985"/>
            <a:ext cx="2133600" cy="494993"/>
            <a:chOff x="361980" y="2510985"/>
            <a:chExt cx="2133600" cy="494993"/>
          </a:xfrm>
        </p:grpSpPr>
        <p:sp>
          <p:nvSpPr>
            <p:cNvPr id="11" name="Rectangle à coins arrondis 10"/>
            <p:cNvSpPr/>
            <p:nvPr/>
          </p:nvSpPr>
          <p:spPr>
            <a:xfrm>
              <a:off x="361980" y="2510985"/>
              <a:ext cx="2133600" cy="494993"/>
            </a:xfrm>
            <a:prstGeom prst="roundRect">
              <a:avLst>
                <a:gd name="adj" fmla="val 4644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7200" y="2527650"/>
              <a:ext cx="1943161" cy="461665"/>
            </a:xfrm>
            <a:prstGeom prst="rect">
              <a:avLst/>
            </a:prstGeom>
          </p:spPr>
          <p:txBody>
            <a:bodyPr wrap="none">
              <a:spAutoFit/>
            </a:bodyPr>
            <a:lstStyle/>
            <a:p>
              <a:r>
                <a:rPr lang="en-US" sz="2400" b="1" dirty="0">
                  <a:solidFill>
                    <a:srgbClr val="FF0000"/>
                  </a:solidFill>
                </a:rPr>
                <a:t>Too complex</a:t>
              </a:r>
            </a:p>
          </p:txBody>
        </p:sp>
      </p:grpSp>
    </p:spTree>
    <p:extLst>
      <p:ext uri="{BB962C8B-B14F-4D97-AF65-F5344CB8AC3E}">
        <p14:creationId xmlns:p14="http://schemas.microsoft.com/office/powerpoint/2010/main" val="3772083771"/>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49859" y="528557"/>
            <a:ext cx="2461758" cy="595393"/>
          </a:xfrm>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p:txBody>
          <a:bodyPr/>
          <a:lstStyle/>
          <a:p>
            <a:r>
              <a:rPr lang="en-US" b="1" dirty="0" smtClean="0"/>
              <a:t>Introduction</a:t>
            </a:r>
            <a:endParaRPr lang="en-US" b="1" dirty="0"/>
          </a:p>
        </p:txBody>
      </p:sp>
    </p:spTree>
    <p:extLst>
      <p:ext uri="{BB962C8B-B14F-4D97-AF65-F5344CB8AC3E}">
        <p14:creationId xmlns:p14="http://schemas.microsoft.com/office/powerpoint/2010/main" val="3334319754"/>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vie.com/img/git-model@2x.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743"/>
          <a:stretch/>
        </p:blipFill>
        <p:spPr bwMode="auto">
          <a:xfrm>
            <a:off x="3429000" y="19050"/>
            <a:ext cx="5562600" cy="51054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Workflows</a:t>
            </a:r>
            <a:endParaRPr lang="en-US" dirty="0"/>
          </a:p>
        </p:txBody>
      </p:sp>
      <p:sp>
        <p:nvSpPr>
          <p:cNvPr id="5" name="Rectangle 4"/>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8"/>
          <p:cNvSpPr>
            <a:spLocks noGrp="1"/>
          </p:cNvSpPr>
          <p:nvPr>
            <p:ph type="body" sz="quarter" idx="11"/>
          </p:nvPr>
        </p:nvSpPr>
        <p:spPr>
          <a:xfrm>
            <a:off x="457200" y="986498"/>
            <a:ext cx="2590800" cy="975651"/>
          </a:xfrm>
        </p:spPr>
        <p:txBody>
          <a:bodyPr/>
          <a:lstStyle/>
          <a:p>
            <a:r>
              <a:rPr lang="en-US" dirty="0" err="1" smtClean="0"/>
              <a:t>Git</a:t>
            </a:r>
            <a:r>
              <a:rPr lang="en-US" dirty="0" smtClean="0"/>
              <a:t> flow</a:t>
            </a:r>
            <a:r>
              <a:rPr lang="en-US" sz="1200" kern="1200" dirty="0">
                <a:solidFill>
                  <a:schemeClr val="tx1"/>
                </a:solidFill>
              </a:rPr>
              <a:t> - </a:t>
            </a:r>
            <a:r>
              <a:rPr lang="en-US" sz="1200" kern="1200" dirty="0" smtClean="0">
                <a:solidFill>
                  <a:schemeClr val="tx1"/>
                </a:solidFill>
                <a:hlinkClick r:id="rId5"/>
              </a:rPr>
              <a:t>http://</a:t>
            </a:r>
            <a:r>
              <a:rPr lang="en-US" sz="1200" kern="1200" dirty="0">
                <a:solidFill>
                  <a:schemeClr val="tx1"/>
                </a:solidFill>
                <a:hlinkClick r:id="rId5"/>
              </a:rPr>
              <a:t>nvie.com/posts/a-successful-git-branching-model/</a:t>
            </a:r>
            <a:r>
              <a:rPr lang="en-US" sz="1200" kern="1200" dirty="0">
                <a:solidFill>
                  <a:schemeClr val="tx1"/>
                </a:solidFill>
              </a:rPr>
              <a:t> </a:t>
            </a:r>
          </a:p>
          <a:p>
            <a:endParaRPr lang="en-US" dirty="0"/>
          </a:p>
        </p:txBody>
      </p:sp>
      <p:grpSp>
        <p:nvGrpSpPr>
          <p:cNvPr id="2" name="Groupe 1"/>
          <p:cNvGrpSpPr/>
          <p:nvPr/>
        </p:nvGrpSpPr>
        <p:grpSpPr>
          <a:xfrm>
            <a:off x="361980" y="2510985"/>
            <a:ext cx="2133600" cy="494993"/>
            <a:chOff x="361980" y="2510985"/>
            <a:chExt cx="2133600" cy="494993"/>
          </a:xfrm>
        </p:grpSpPr>
        <p:sp>
          <p:nvSpPr>
            <p:cNvPr id="10" name="Rectangle à coins arrondis 9"/>
            <p:cNvSpPr/>
            <p:nvPr/>
          </p:nvSpPr>
          <p:spPr>
            <a:xfrm>
              <a:off x="361980" y="2510985"/>
              <a:ext cx="2133600" cy="494993"/>
            </a:xfrm>
            <a:prstGeom prst="roundRect">
              <a:avLst>
                <a:gd name="adj" fmla="val 4644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7200" y="2527650"/>
              <a:ext cx="1943161" cy="461665"/>
            </a:xfrm>
            <a:prstGeom prst="rect">
              <a:avLst/>
            </a:prstGeom>
          </p:spPr>
          <p:txBody>
            <a:bodyPr wrap="none">
              <a:spAutoFit/>
            </a:bodyPr>
            <a:lstStyle/>
            <a:p>
              <a:r>
                <a:rPr lang="en-US" sz="2400" b="1" dirty="0">
                  <a:solidFill>
                    <a:srgbClr val="FF0000"/>
                  </a:solidFill>
                </a:rPr>
                <a:t>Too complex</a:t>
              </a:r>
            </a:p>
          </p:txBody>
        </p:sp>
      </p:grpSp>
    </p:spTree>
    <p:extLst>
      <p:ext uri="{BB962C8B-B14F-4D97-AF65-F5344CB8AC3E}">
        <p14:creationId xmlns:p14="http://schemas.microsoft.com/office/powerpoint/2010/main" val="2514077458"/>
      </p:ext>
    </p:extLst>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p:nvPr/>
        </p:nvGrpSpPr>
        <p:grpSpPr>
          <a:xfrm>
            <a:off x="6400800" y="460130"/>
            <a:ext cx="2133600" cy="494993"/>
            <a:chOff x="361980" y="2510985"/>
            <a:chExt cx="2133600" cy="494993"/>
          </a:xfrm>
        </p:grpSpPr>
        <p:sp>
          <p:nvSpPr>
            <p:cNvPr id="15" name="Rectangle à coins arrondis 14"/>
            <p:cNvSpPr/>
            <p:nvPr/>
          </p:nvSpPr>
          <p:spPr>
            <a:xfrm>
              <a:off x="361980" y="2510985"/>
              <a:ext cx="2133600" cy="494993"/>
            </a:xfrm>
            <a:prstGeom prst="roundRect">
              <a:avLst>
                <a:gd name="adj" fmla="val 4644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2527650"/>
              <a:ext cx="1943161" cy="461665"/>
            </a:xfrm>
            <a:prstGeom prst="rect">
              <a:avLst/>
            </a:prstGeom>
          </p:spPr>
          <p:txBody>
            <a:bodyPr wrap="none">
              <a:spAutoFit/>
            </a:bodyPr>
            <a:lstStyle/>
            <a:p>
              <a:r>
                <a:rPr lang="en-US" sz="2400" b="1" dirty="0">
                  <a:solidFill>
                    <a:srgbClr val="FF0000"/>
                  </a:solidFill>
                </a:rPr>
                <a:t>Too complex</a:t>
              </a:r>
            </a:p>
          </p:txBody>
        </p:sp>
      </p:grpSp>
      <p:sp>
        <p:nvSpPr>
          <p:cNvPr id="7" name="Title 6"/>
          <p:cNvSpPr>
            <a:spLocks noGrp="1"/>
          </p:cNvSpPr>
          <p:nvPr>
            <p:ph type="title"/>
          </p:nvPr>
        </p:nvSpPr>
        <p:spPr/>
        <p:txBody>
          <a:bodyPr/>
          <a:lstStyle/>
          <a:p>
            <a:r>
              <a:rPr lang="en-US" dirty="0" smtClean="0"/>
              <a:t>Workflows</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Feature branch flow + specific roles to different branches</a:t>
            </a:r>
          </a:p>
          <a:p>
            <a:pPr marL="342900" indent="-342900">
              <a:buFont typeface="Wingdings" panose="05000000000000000000" pitchFamily="2" charset="2"/>
              <a:buChar char="§"/>
            </a:pPr>
            <a:r>
              <a:rPr lang="en-US" dirty="0" smtClean="0"/>
              <a:t>Strict branching model around the project release</a:t>
            </a:r>
          </a:p>
          <a:p>
            <a:pPr marL="342900" indent="-342900">
              <a:buFont typeface="Wingdings" panose="05000000000000000000" pitchFamily="2" charset="2"/>
              <a:buChar char="§"/>
            </a:pPr>
            <a:r>
              <a:rPr lang="en-US" dirty="0" smtClean="0"/>
              <a:t>branches: </a:t>
            </a:r>
          </a:p>
          <a:p>
            <a:pPr marL="522288" lvl="1" indent="-342900">
              <a:buFont typeface="Wingdings" panose="05000000000000000000" pitchFamily="2" charset="2"/>
              <a:buChar char="§"/>
            </a:pPr>
            <a:r>
              <a:rPr lang="en-US" b="1" dirty="0" smtClean="0"/>
              <a:t>develop </a:t>
            </a:r>
            <a:r>
              <a:rPr lang="en-US" dirty="0" smtClean="0"/>
              <a:t>= integration branch for features</a:t>
            </a:r>
          </a:p>
          <a:p>
            <a:pPr marL="522288" lvl="1" indent="-342900">
              <a:buFont typeface="Wingdings" panose="05000000000000000000" pitchFamily="2" charset="2"/>
              <a:buChar char="§"/>
            </a:pPr>
            <a:r>
              <a:rPr lang="en-US" b="1" dirty="0" smtClean="0"/>
              <a:t>feature branches </a:t>
            </a:r>
            <a:r>
              <a:rPr lang="en-US" dirty="0" smtClean="0"/>
              <a:t>= one branch per feature</a:t>
            </a:r>
          </a:p>
          <a:p>
            <a:pPr marL="522288" lvl="1" indent="-342900">
              <a:buFont typeface="Wingdings" panose="05000000000000000000" pitchFamily="2" charset="2"/>
              <a:buChar char="§"/>
            </a:pPr>
            <a:r>
              <a:rPr lang="en-US" b="1" dirty="0" smtClean="0"/>
              <a:t>release branches</a:t>
            </a:r>
          </a:p>
          <a:p>
            <a:pPr marL="522288" lvl="1" indent="-342900">
              <a:buFont typeface="Wingdings" panose="05000000000000000000" pitchFamily="2" charset="2"/>
              <a:buChar char="§"/>
            </a:pPr>
            <a:r>
              <a:rPr lang="en-US" b="1" dirty="0" smtClean="0"/>
              <a:t>master </a:t>
            </a:r>
            <a:r>
              <a:rPr lang="en-US" dirty="0" smtClean="0"/>
              <a:t>= release history</a:t>
            </a:r>
          </a:p>
          <a:p>
            <a:pPr marL="522288" lvl="1" indent="-342900">
              <a:buFont typeface="Wingdings" panose="05000000000000000000" pitchFamily="2" charset="2"/>
              <a:buChar char="§"/>
            </a:pPr>
            <a:r>
              <a:rPr lang="en-US" b="1" dirty="0" smtClean="0"/>
              <a:t>hotfixes </a:t>
            </a:r>
            <a:r>
              <a:rPr lang="en-US" dirty="0" smtClean="0"/>
              <a:t>= quick patches for production releases</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8"/>
          <p:cNvSpPr>
            <a:spLocks noGrp="1"/>
          </p:cNvSpPr>
          <p:nvPr>
            <p:ph type="body" sz="quarter" idx="11"/>
          </p:nvPr>
        </p:nvSpPr>
        <p:spPr>
          <a:xfrm>
            <a:off x="457200" y="986499"/>
            <a:ext cx="8458200" cy="518452"/>
          </a:xfrm>
        </p:spPr>
        <p:txBody>
          <a:bodyPr/>
          <a:lstStyle/>
          <a:p>
            <a:r>
              <a:rPr lang="en-US" dirty="0" err="1" smtClean="0"/>
              <a:t>Git</a:t>
            </a:r>
            <a:r>
              <a:rPr lang="en-US" dirty="0" smtClean="0"/>
              <a:t> flow</a:t>
            </a:r>
            <a:r>
              <a:rPr lang="en-US" sz="1200" kern="1200" dirty="0">
                <a:solidFill>
                  <a:schemeClr val="tx1"/>
                </a:solidFill>
              </a:rPr>
              <a:t> - </a:t>
            </a:r>
            <a:r>
              <a:rPr lang="en-US" sz="1200" kern="1200" dirty="0" smtClean="0">
                <a:solidFill>
                  <a:schemeClr val="tx1"/>
                </a:solidFill>
                <a:hlinkClick r:id="rId4"/>
              </a:rPr>
              <a:t>http://</a:t>
            </a:r>
            <a:r>
              <a:rPr lang="en-US" sz="1200" kern="1200" dirty="0">
                <a:solidFill>
                  <a:schemeClr val="tx1"/>
                </a:solidFill>
                <a:hlinkClick r:id="rId4"/>
              </a:rPr>
              <a:t>nvie.com/posts/a-successful-git-branching-model/</a:t>
            </a:r>
            <a:r>
              <a:rPr lang="en-US" sz="1200" kern="1200" dirty="0">
                <a:solidFill>
                  <a:schemeClr val="tx1"/>
                </a:solidFill>
              </a:rPr>
              <a:t> </a:t>
            </a:r>
          </a:p>
          <a:p>
            <a:endParaRPr lang="en-US" dirty="0"/>
          </a:p>
        </p:txBody>
      </p:sp>
    </p:spTree>
    <p:extLst>
      <p:ext uri="{BB962C8B-B14F-4D97-AF65-F5344CB8AC3E}">
        <p14:creationId xmlns:p14="http://schemas.microsoft.com/office/powerpoint/2010/main" val="4033217499"/>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smtClean="0"/>
              <a:t>GitHub </a:t>
            </a:r>
            <a:r>
              <a:rPr lang="en-US" dirty="0"/>
              <a:t>flow</a:t>
            </a:r>
            <a:r>
              <a:rPr lang="en-US" sz="1200" kern="1200" dirty="0">
                <a:solidFill>
                  <a:schemeClr val="tx1"/>
                </a:solidFill>
              </a:rPr>
              <a:t> - </a:t>
            </a:r>
            <a:r>
              <a:rPr lang="en-US" sz="1200" kern="1200" dirty="0">
                <a:solidFill>
                  <a:schemeClr val="tx1"/>
                </a:solidFill>
                <a:hlinkClick r:id="rId3"/>
              </a:rPr>
              <a:t>http://</a:t>
            </a:r>
            <a:r>
              <a:rPr lang="en-US" sz="1200" kern="1200" dirty="0" smtClean="0">
                <a:solidFill>
                  <a:schemeClr val="tx1"/>
                </a:solidFill>
                <a:hlinkClick r:id="rId3"/>
              </a:rPr>
              <a:t>scottchacon.com/2011/08/31/github-flow.html</a:t>
            </a:r>
            <a:r>
              <a:rPr lang="en-US" sz="1200" kern="1200" dirty="0" smtClean="0">
                <a:solidFill>
                  <a:schemeClr val="tx1"/>
                </a:solidFill>
              </a:rPr>
              <a:t>  </a:t>
            </a:r>
            <a:endParaRPr lang="en-US" sz="1200" kern="1200" dirty="0">
              <a:solidFill>
                <a:schemeClr val="tx1"/>
              </a:solidFill>
            </a:endParaRPr>
          </a:p>
          <a:p>
            <a:endParaRPr lang="en-US" dirty="0"/>
          </a:p>
        </p:txBody>
      </p:sp>
      <p:sp>
        <p:nvSpPr>
          <p:cNvPr id="8" name="Content Placeholder 8"/>
          <p:cNvSpPr>
            <a:spLocks noGrp="1"/>
          </p:cNvSpPr>
          <p:nvPr>
            <p:ph sz="quarter" idx="10"/>
          </p:nvPr>
        </p:nvSpPr>
        <p:spPr>
          <a:xfrm>
            <a:off x="457200" y="1782762"/>
            <a:ext cx="7696200" cy="3151188"/>
          </a:xfrm>
        </p:spPr>
        <p:txBody>
          <a:bodyPr/>
          <a:lstStyle/>
          <a:p>
            <a:pPr marL="342900" lvl="0" indent="-342900">
              <a:spcBef>
                <a:spcPts val="600"/>
              </a:spcBef>
              <a:buFont typeface="Wingdings" panose="05000000000000000000" pitchFamily="2" charset="2"/>
              <a:buChar char="§"/>
            </a:pPr>
            <a:r>
              <a:rPr lang="en-US" dirty="0" smtClean="0"/>
              <a:t>Back to basics</a:t>
            </a:r>
          </a:p>
          <a:p>
            <a:pPr marL="342900" lvl="0" indent="-342900">
              <a:spcBef>
                <a:spcPts val="600"/>
              </a:spcBef>
              <a:buFont typeface="Wingdings" panose="05000000000000000000" pitchFamily="2" charset="2"/>
              <a:buChar char="§"/>
            </a:pPr>
            <a:r>
              <a:rPr lang="en-US" dirty="0" smtClean="0"/>
              <a:t>Any commit must be self-sufficient</a:t>
            </a:r>
            <a:br>
              <a:rPr lang="en-US" dirty="0" smtClean="0"/>
            </a:br>
            <a:r>
              <a:rPr lang="en-US" dirty="0" smtClean="0"/>
              <a:t>(rollback possible)</a:t>
            </a:r>
          </a:p>
          <a:p>
            <a:pPr marL="342900" lvl="0" indent="-342900">
              <a:spcBef>
                <a:spcPts val="600"/>
              </a:spcBef>
              <a:buFont typeface="Wingdings" panose="05000000000000000000" pitchFamily="2" charset="2"/>
              <a:buChar char="§"/>
            </a:pPr>
            <a:r>
              <a:rPr lang="en-US" dirty="0" smtClean="0"/>
              <a:t>Open a Pull Request at any time</a:t>
            </a:r>
            <a:br>
              <a:rPr lang="en-US" dirty="0" smtClean="0"/>
            </a:br>
            <a:r>
              <a:rPr lang="en-US" dirty="0" smtClean="0"/>
              <a:t>(ready / need help / need feedback)</a:t>
            </a:r>
          </a:p>
          <a:p>
            <a:pPr marL="342900" lvl="0" indent="-342900">
              <a:spcBef>
                <a:spcPts val="600"/>
              </a:spcBef>
              <a:buFont typeface="Wingdings" panose="05000000000000000000" pitchFamily="2" charset="2"/>
              <a:buChar char="§"/>
            </a:pPr>
            <a:r>
              <a:rPr lang="en-US" dirty="0" smtClean="0"/>
              <a:t>Deploy immediately after your Pull Request get reviewed &amp; merged</a:t>
            </a:r>
          </a:p>
          <a:p>
            <a:pPr marL="342900" indent="-342900">
              <a:spcBef>
                <a:spcPts val="600"/>
              </a:spcBef>
              <a:buFont typeface="Wingdings" panose="05000000000000000000" pitchFamily="2" charset="2"/>
              <a:buChar char="§"/>
            </a:pPr>
            <a:r>
              <a:rPr lang="en-US" dirty="0"/>
              <a:t>“Anything in the master branch is always </a:t>
            </a:r>
            <a:r>
              <a:rPr lang="en-US" b="1" dirty="0"/>
              <a:t>deployable</a:t>
            </a:r>
            <a:r>
              <a:rPr lang="en-US" dirty="0"/>
              <a:t>“</a:t>
            </a:r>
          </a:p>
          <a:p>
            <a:pPr marL="342900" lvl="0" indent="-342900">
              <a:spcBef>
                <a:spcPts val="600"/>
              </a:spcBef>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p:cNvPicPr>
            <a:picLocks noChangeAspect="1"/>
          </p:cNvPicPr>
          <p:nvPr/>
        </p:nvPicPr>
        <p:blipFill>
          <a:blip r:embed="rId5"/>
          <a:stretch>
            <a:fillRect/>
          </a:stretch>
        </p:blipFill>
        <p:spPr>
          <a:xfrm>
            <a:off x="6248400" y="133351"/>
            <a:ext cx="2781300" cy="3420828"/>
          </a:xfrm>
          <a:prstGeom prst="rect">
            <a:avLst/>
          </a:prstGeom>
        </p:spPr>
      </p:pic>
    </p:spTree>
    <p:extLst>
      <p:ext uri="{BB962C8B-B14F-4D97-AF65-F5344CB8AC3E}">
        <p14:creationId xmlns:p14="http://schemas.microsoft.com/office/powerpoint/2010/main" val="3342347351"/>
      </p:ext>
    </p:extLst>
  </p:cSld>
  <p:clrMapOvr>
    <a:masterClrMapping/>
  </p:clrMapOvr>
  <p:transition>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Workflows</a:t>
            </a:r>
            <a:endParaRPr lang="en-US" dirty="0"/>
          </a:p>
        </p:txBody>
      </p:sp>
      <p:sp>
        <p:nvSpPr>
          <p:cNvPr id="9" name="Text Placeholder 8"/>
          <p:cNvSpPr>
            <a:spLocks noGrp="1"/>
          </p:cNvSpPr>
          <p:nvPr>
            <p:ph type="body" sz="quarter" idx="11"/>
          </p:nvPr>
        </p:nvSpPr>
        <p:spPr/>
        <p:txBody>
          <a:bodyPr/>
          <a:lstStyle/>
          <a:p>
            <a:r>
              <a:rPr lang="en-US" dirty="0" err="1" smtClean="0"/>
              <a:t>GitLab</a:t>
            </a:r>
            <a:r>
              <a:rPr lang="en-US" dirty="0" smtClean="0"/>
              <a:t> flow</a:t>
            </a:r>
            <a:r>
              <a:rPr lang="en-US" sz="1200" kern="1200" dirty="0">
                <a:solidFill>
                  <a:schemeClr val="tx1"/>
                </a:solidFill>
              </a:rPr>
              <a:t> - </a:t>
            </a:r>
            <a:r>
              <a:rPr lang="en-US" sz="1200" kern="1200" dirty="0">
                <a:solidFill>
                  <a:schemeClr val="tx1"/>
                </a:solidFill>
                <a:hlinkClick r:id="rId3"/>
              </a:rPr>
              <a:t>https://docs.gitlab.com/ce/workflow/gitlab_flow.html</a:t>
            </a:r>
            <a:r>
              <a:rPr lang="en-US" sz="1200" kern="1200" dirty="0">
                <a:solidFill>
                  <a:schemeClr val="tx1"/>
                </a:solidFill>
              </a:rPr>
              <a:t> </a:t>
            </a:r>
          </a:p>
          <a:p>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Add practical rules to the GitHub flow</a:t>
            </a:r>
          </a:p>
          <a:p>
            <a:pPr marL="522288" lvl="1" indent="-342900">
              <a:buFont typeface="Wingdings" panose="05000000000000000000" pitchFamily="2" charset="2"/>
              <a:buChar char="§"/>
            </a:pPr>
            <a:r>
              <a:rPr lang="en-US" dirty="0" smtClean="0"/>
              <a:t>protect long-lived branches (usually master)</a:t>
            </a:r>
          </a:p>
          <a:p>
            <a:pPr marL="522288" lvl="1" indent="-342900">
              <a:buFont typeface="Wingdings" panose="05000000000000000000" pitchFamily="2" charset="2"/>
              <a:buChar char="§"/>
            </a:pPr>
            <a:r>
              <a:rPr lang="en-US" dirty="0" smtClean="0"/>
              <a:t>commit often</a:t>
            </a:r>
          </a:p>
          <a:p>
            <a:pPr marL="522288" lvl="1" indent="-342900">
              <a:buFont typeface="Wingdings" panose="05000000000000000000" pitchFamily="2" charset="2"/>
              <a:buChar char="§"/>
            </a:pPr>
            <a:r>
              <a:rPr lang="en-US" dirty="0" smtClean="0"/>
              <a:t>test before merging</a:t>
            </a:r>
          </a:p>
          <a:p>
            <a:pPr marL="522288" lvl="1" indent="-342900">
              <a:buFont typeface="Wingdings" panose="05000000000000000000" pitchFamily="2" charset="2"/>
              <a:buChar char="§"/>
            </a:pPr>
            <a:r>
              <a:rPr lang="en-US" dirty="0" smtClean="0"/>
              <a:t>squash commits with rebase</a:t>
            </a:r>
          </a:p>
          <a:p>
            <a:pPr marL="522288" lvl="1" indent="-342900">
              <a:buFont typeface="Wingdings" panose="05000000000000000000" pitchFamily="2" charset="2"/>
              <a:buChar char="§"/>
            </a:pPr>
            <a:r>
              <a:rPr lang="en-US" dirty="0" smtClean="0"/>
              <a:t>link issues to Merge Requests</a:t>
            </a:r>
          </a:p>
          <a:p>
            <a:pPr marL="522288" lvl="1" indent="-342900">
              <a:buFont typeface="Wingdings" panose="05000000000000000000" pitchFamily="2" charset="2"/>
              <a:buChar char="§"/>
            </a:pPr>
            <a:r>
              <a:rPr lang="en-US" dirty="0" smtClean="0"/>
              <a:t>request approvals on Merge Requests</a:t>
            </a:r>
          </a:p>
          <a:p>
            <a:pPr marL="522288" lvl="1" indent="-342900">
              <a:buFont typeface="Wingdings" panose="05000000000000000000" pitchFamily="2" charset="2"/>
              <a:buChar char="§"/>
            </a:pPr>
            <a:r>
              <a:rPr lang="en-US" dirty="0" smtClean="0"/>
              <a:t>prevent merge commits, but don’t eliminate them</a:t>
            </a:r>
          </a:p>
          <a:p>
            <a:pPr marL="522288" lvl="1" indent="-342900">
              <a:buFont typeface="Wingdings" panose="05000000000000000000" pitchFamily="2" charset="2"/>
              <a:buChar char="§"/>
            </a:pPr>
            <a:r>
              <a:rPr lang="en-US" dirty="0" smtClean="0"/>
              <a:t>remove merged branch</a:t>
            </a:r>
          </a:p>
          <a:p>
            <a:pPr marL="522288" lvl="1"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p:cNvPicPr>
            <a:picLocks noChangeAspect="1"/>
          </p:cNvPicPr>
          <p:nvPr/>
        </p:nvPicPr>
        <p:blipFill>
          <a:blip r:embed="rId5"/>
          <a:stretch>
            <a:fillRect/>
          </a:stretch>
        </p:blipFill>
        <p:spPr>
          <a:xfrm>
            <a:off x="6038285" y="50007"/>
            <a:ext cx="1505515" cy="2445544"/>
          </a:xfrm>
          <a:prstGeom prst="rect">
            <a:avLst/>
          </a:prstGeom>
        </p:spPr>
      </p:pic>
      <p:pic>
        <p:nvPicPr>
          <p:cNvPr id="5" name="Image 4"/>
          <p:cNvPicPr>
            <a:picLocks noChangeAspect="1"/>
          </p:cNvPicPr>
          <p:nvPr/>
        </p:nvPicPr>
        <p:blipFill>
          <a:blip r:embed="rId6"/>
          <a:stretch>
            <a:fillRect/>
          </a:stretch>
        </p:blipFill>
        <p:spPr>
          <a:xfrm>
            <a:off x="6753225" y="2038350"/>
            <a:ext cx="2314575" cy="3025033"/>
          </a:xfrm>
          <a:prstGeom prst="rect">
            <a:avLst/>
          </a:prstGeom>
        </p:spPr>
      </p:pic>
    </p:spTree>
    <p:extLst>
      <p:ext uri="{BB962C8B-B14F-4D97-AF65-F5344CB8AC3E}">
        <p14:creationId xmlns:p14="http://schemas.microsoft.com/office/powerpoint/2010/main" val="3343707658"/>
      </p:ext>
    </p:extLst>
  </p:cSld>
  <p:clrMapOvr>
    <a:masterClrMapping/>
  </p:clrMapOvr>
  <p:transition>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a:xfrm>
            <a:off x="5849859" y="2399530"/>
            <a:ext cx="2461758" cy="400820"/>
          </a:xfrm>
        </p:spPr>
        <p:txBody>
          <a:bodyPr/>
          <a:lstStyle/>
          <a:p>
            <a:r>
              <a:rPr lang="en-US" b="1" dirty="0" smtClean="0"/>
              <a:t>Proposed workflow</a:t>
            </a:r>
            <a:endParaRPr lang="en-US" b="1" dirty="0"/>
          </a:p>
        </p:txBody>
      </p:sp>
    </p:spTree>
    <p:extLst>
      <p:ext uri="{BB962C8B-B14F-4D97-AF65-F5344CB8AC3E}">
        <p14:creationId xmlns:p14="http://schemas.microsoft.com/office/powerpoint/2010/main" val="3195636335"/>
      </p:ext>
    </p:extLst>
  </p:cSld>
  <p:clrMapOvr>
    <a:masterClrMapping/>
  </p:clrMapOvr>
  <p:transition>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a:t>Proposed workflow</a:t>
            </a:r>
          </a:p>
        </p:txBody>
      </p:sp>
      <p:sp>
        <p:nvSpPr>
          <p:cNvPr id="10" name="Content Placeholder 8"/>
          <p:cNvSpPr>
            <a:spLocks noGrp="1"/>
          </p:cNvSpPr>
          <p:nvPr>
            <p:ph sz="quarter" idx="10"/>
          </p:nvPr>
        </p:nvSpPr>
        <p:spPr>
          <a:xfrm>
            <a:off x="457200" y="1782762"/>
            <a:ext cx="8382000" cy="3151188"/>
          </a:xfrm>
        </p:spPr>
        <p:txBody>
          <a:bodyPr/>
          <a:lstStyle/>
          <a:p>
            <a:pPr marL="342900" lvl="0" indent="-342900">
              <a:buFont typeface="Wingdings" panose="05000000000000000000" pitchFamily="2" charset="2"/>
              <a:buChar char="§"/>
            </a:pPr>
            <a:r>
              <a:rPr lang="en-US" dirty="0" smtClean="0"/>
              <a:t>This workflow is explained here</a:t>
            </a:r>
            <a:r>
              <a:rPr lang="en-US" dirty="0" smtClean="0"/>
              <a:t/>
            </a:r>
            <a:br>
              <a:rPr lang="en-US" dirty="0" smtClean="0"/>
            </a:br>
            <a:r>
              <a:rPr lang="en-US" sz="1800" dirty="0" smtClean="0">
                <a:hlinkClick r:id="rId4"/>
              </a:rPr>
              <a:t>https://documentation-sa2.apps.sodigital.io/development-workflow/</a:t>
            </a:r>
            <a:r>
              <a:rPr lang="en-US" sz="1800" dirty="0" smtClean="0"/>
              <a:t> </a:t>
            </a:r>
            <a:endParaRPr lang="en-US" sz="1800" dirty="0" smtClean="0"/>
          </a:p>
          <a:p>
            <a:pPr marL="342900" lvl="0" indent="-342900">
              <a:buFont typeface="Wingdings" panose="05000000000000000000" pitchFamily="2" charset="2"/>
              <a:buChar char="§"/>
            </a:pPr>
            <a:r>
              <a:rPr lang="en-US" dirty="0" smtClean="0"/>
              <a:t>origin/master protected in the project repository</a:t>
            </a:r>
          </a:p>
          <a:p>
            <a:pPr marL="342900" lvl="0" indent="-342900">
              <a:buFont typeface="Wingdings" panose="05000000000000000000" pitchFamily="2" charset="2"/>
              <a:buChar char="§"/>
            </a:pPr>
            <a:r>
              <a:rPr lang="en-US" dirty="0" smtClean="0"/>
              <a:t>Feature branch per (JIRA) Story</a:t>
            </a:r>
          </a:p>
          <a:p>
            <a:pPr marL="342900" lvl="0" indent="-342900">
              <a:buFont typeface="Wingdings" panose="05000000000000000000" pitchFamily="2" charset="2"/>
              <a:buChar char="§"/>
            </a:pPr>
            <a:r>
              <a:rPr lang="en-US" dirty="0" smtClean="0"/>
              <a:t>Merge Request with human &amp; automated validation</a:t>
            </a:r>
          </a:p>
          <a:p>
            <a:pPr marL="342900" lvl="0" indent="-342900">
              <a:buFont typeface="Wingdings" panose="05000000000000000000" pitchFamily="2" charset="2"/>
              <a:buChar char="§"/>
            </a:pPr>
            <a:r>
              <a:rPr lang="en-US" dirty="0" smtClean="0"/>
              <a:t>Commit &amp; development rules</a:t>
            </a:r>
          </a:p>
        </p:txBody>
      </p:sp>
    </p:spTree>
    <p:extLst>
      <p:ext uri="{BB962C8B-B14F-4D97-AF65-F5344CB8AC3E}">
        <p14:creationId xmlns:p14="http://schemas.microsoft.com/office/powerpoint/2010/main" val="3372605518"/>
      </p:ext>
    </p:extLst>
  </p:cSld>
  <p:clrMapOvr>
    <a:masterClrMapping/>
  </p:clrMapOvr>
  <p:transition>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Protected branch (origin/master)</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No commits are </a:t>
            </a:r>
            <a:r>
              <a:rPr lang="en-US" dirty="0" smtClean="0"/>
              <a:t>allowed in origin/master</a:t>
            </a:r>
            <a:br>
              <a:rPr lang="en-US" dirty="0" smtClean="0"/>
            </a:br>
            <a:r>
              <a:rPr lang="en-US" dirty="0" smtClean="0"/>
              <a:t>Modify origin/master only through </a:t>
            </a:r>
            <a:r>
              <a:rPr lang="en-US" dirty="0"/>
              <a:t>Merge Requests </a:t>
            </a:r>
            <a:endParaRPr lang="en-US" dirty="0" smtClean="0"/>
          </a:p>
          <a:p>
            <a:pPr marL="342900" indent="-342900">
              <a:buFont typeface="Wingdings" panose="05000000000000000000" pitchFamily="2" charset="2"/>
              <a:buChar char="§"/>
            </a:pPr>
            <a:r>
              <a:rPr lang="en-US" dirty="0" smtClean="0"/>
              <a:t>“Anything in the master branch is always </a:t>
            </a:r>
            <a:r>
              <a:rPr lang="en-US" b="1" dirty="0" smtClean="0"/>
              <a:t>deployable</a:t>
            </a:r>
            <a:r>
              <a:rPr lang="en-US" dirty="0" smtClean="0"/>
              <a:t>“</a:t>
            </a:r>
          </a:p>
          <a:p>
            <a:pPr marL="342900" lvl="0" indent="-342900">
              <a:buFont typeface="Wingdings" panose="05000000000000000000" pitchFamily="2" charset="2"/>
              <a:buChar char="§"/>
            </a:pPr>
            <a:r>
              <a:rPr lang="en-US" dirty="0" smtClean="0"/>
              <a:t>Any change must be double checked </a:t>
            </a:r>
            <a:r>
              <a:rPr lang="en-US" b="1" dirty="0" smtClean="0"/>
              <a:t>before merging</a:t>
            </a:r>
          </a:p>
          <a:p>
            <a:pPr marL="342900" lvl="0" indent="-342900">
              <a:buFont typeface="Wingdings" panose="05000000000000000000" pitchFamily="2" charset="2"/>
              <a:buChar char="§"/>
            </a:pPr>
            <a:r>
              <a:rPr lang="en-US" dirty="0" smtClean="0"/>
              <a:t>Any commit can be rolled back</a:t>
            </a:r>
          </a:p>
          <a:p>
            <a:pPr marL="342900" lvl="0" indent="-342900">
              <a:buFont typeface="Wingdings" panose="05000000000000000000" pitchFamily="2" charset="2"/>
              <a:buChar char="§"/>
            </a:pPr>
            <a:r>
              <a:rPr lang="en-US" dirty="0" smtClean="0"/>
              <a:t>Protect other branches on origin ?</a:t>
            </a:r>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7198954"/>
      </p:ext>
    </p:extLst>
  </p:cSld>
  <p:clrMapOvr>
    <a:masterClrMapping/>
  </p:clrMapOvr>
  <p:transition>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Feature branch per Story</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One JIRA Story = one </a:t>
            </a:r>
            <a:r>
              <a:rPr lang="en-US" dirty="0" err="1" smtClean="0"/>
              <a:t>Git</a:t>
            </a:r>
            <a:r>
              <a:rPr lang="en-US" dirty="0" smtClean="0"/>
              <a:t> branch</a:t>
            </a:r>
          </a:p>
          <a:p>
            <a:pPr marL="342900" lvl="0" indent="-342900">
              <a:buFont typeface="Wingdings" panose="05000000000000000000" pitchFamily="2" charset="2"/>
              <a:buChar char="§"/>
            </a:pPr>
            <a:r>
              <a:rPr lang="en-US" dirty="0" smtClean="0"/>
              <a:t>Work / discussion / team isolation</a:t>
            </a:r>
          </a:p>
          <a:p>
            <a:pPr marL="342900" lvl="0" indent="-342900">
              <a:buFont typeface="Wingdings" panose="05000000000000000000" pitchFamily="2" charset="2"/>
              <a:buChar char="§"/>
            </a:pPr>
            <a:r>
              <a:rPr lang="en-US" dirty="0" smtClean="0"/>
              <a:t>Naming convention</a:t>
            </a:r>
          </a:p>
          <a:p>
            <a:pPr marL="342900" lvl="0" indent="-342900">
              <a:buFont typeface="Wingdings" panose="05000000000000000000" pitchFamily="2" charset="2"/>
              <a:buChar char="§"/>
            </a:pPr>
            <a:r>
              <a:rPr lang="en-US" dirty="0" smtClean="0"/>
              <a:t>Source of Merge Requests</a:t>
            </a:r>
          </a:p>
          <a:p>
            <a:pPr marL="342900" lvl="0" indent="-342900">
              <a:buFont typeface="Wingdings" panose="05000000000000000000" pitchFamily="2" charset="2"/>
              <a:buChar char="§"/>
            </a:pPr>
            <a:r>
              <a:rPr lang="en-US" dirty="0" smtClean="0"/>
              <a:t>Feature </a:t>
            </a:r>
            <a:r>
              <a:rPr lang="en-US" dirty="0"/>
              <a:t>branches </a:t>
            </a:r>
            <a:r>
              <a:rPr lang="en-US" dirty="0" smtClean="0"/>
              <a:t>can be </a:t>
            </a:r>
            <a:r>
              <a:rPr lang="en-US" b="1" dirty="0"/>
              <a:t>shared</a:t>
            </a:r>
            <a:r>
              <a:rPr lang="en-US" dirty="0"/>
              <a:t> between several </a:t>
            </a:r>
            <a:r>
              <a:rPr lang="en-US" dirty="0" err="1"/>
              <a:t>devs</a:t>
            </a:r>
            <a:r>
              <a:rPr lang="en-US" dirty="0"/>
              <a:t> </a:t>
            </a:r>
            <a:endParaRPr lang="en-US" dirty="0" smtClean="0"/>
          </a:p>
          <a:p>
            <a:pPr lvl="0"/>
            <a:endParaRPr lang="en-US" dirty="0" smtClean="0"/>
          </a:p>
          <a:p>
            <a:pPr marL="342900" lvl="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3269541"/>
      </p:ext>
    </p:extLst>
  </p:cSld>
  <p:clrMapOvr>
    <a:masterClrMapping/>
  </p:clrMapOvr>
  <p:transition>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pPr lvl="0"/>
            <a:r>
              <a:rPr lang="en-US" dirty="0" smtClean="0"/>
              <a:t>Merge Request with validation</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Create Merge Request once you need:</a:t>
            </a:r>
          </a:p>
          <a:p>
            <a:pPr marL="522288" lvl="1" indent="-342900">
              <a:buFont typeface="Wingdings" panose="05000000000000000000" pitchFamily="2" charset="2"/>
              <a:buChar char="§"/>
            </a:pPr>
            <a:r>
              <a:rPr lang="en-US" dirty="0" smtClean="0"/>
              <a:t>help</a:t>
            </a:r>
          </a:p>
          <a:p>
            <a:pPr marL="522288" lvl="1" indent="-342900">
              <a:buFont typeface="Wingdings" panose="05000000000000000000" pitchFamily="2" charset="2"/>
              <a:buChar char="§"/>
            </a:pPr>
            <a:r>
              <a:rPr lang="en-US" dirty="0" smtClean="0"/>
              <a:t>feedback</a:t>
            </a:r>
          </a:p>
          <a:p>
            <a:pPr marL="522288" lvl="1" indent="-342900">
              <a:buFont typeface="Wingdings" panose="05000000000000000000" pitchFamily="2" charset="2"/>
              <a:buChar char="§"/>
            </a:pPr>
            <a:r>
              <a:rPr lang="en-US" dirty="0" smtClean="0"/>
              <a:t>validation</a:t>
            </a:r>
          </a:p>
          <a:p>
            <a:pPr marL="342900" indent="-342900">
              <a:buFont typeface="Wingdings" panose="05000000000000000000" pitchFamily="2" charset="2"/>
              <a:buChar char="§"/>
            </a:pPr>
            <a:r>
              <a:rPr lang="en-US" dirty="0" smtClean="0"/>
              <a:t>A Merge Request is a </a:t>
            </a:r>
            <a:r>
              <a:rPr lang="en-US" b="1" dirty="0" smtClean="0"/>
              <a:t>living process</a:t>
            </a:r>
            <a:endParaRPr lang="en-US" b="1" dirty="0" smtClean="0">
              <a:sym typeface="Wingdings" panose="05000000000000000000" pitchFamily="2" charset="2"/>
            </a:endParaRPr>
          </a:p>
          <a:p>
            <a:pPr marL="342900" indent="-342900">
              <a:buFont typeface="Wingdings" panose="05000000000000000000" pitchFamily="2" charset="2"/>
              <a:buChar char="§"/>
            </a:pPr>
            <a:r>
              <a:rPr lang="en-US" dirty="0" smtClean="0"/>
              <a:t>Code review + CI build + Sonar analysis before merging</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4524482"/>
      </p:ext>
    </p:extLst>
  </p:cSld>
  <p:clrMapOvr>
    <a:masterClrMapping/>
  </p:clrMapOvr>
  <p:transition>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r>
              <a:rPr lang="en-US" dirty="0" smtClean="0"/>
              <a:t>Commit &amp; development rules</a:t>
            </a:r>
            <a:endParaRPr lang="en-US" dirty="0"/>
          </a:p>
        </p:txBody>
      </p:sp>
      <p:sp>
        <p:nvSpPr>
          <p:cNvPr id="10" name="Content Placeholder 8"/>
          <p:cNvSpPr>
            <a:spLocks noGrp="1"/>
          </p:cNvSpPr>
          <p:nvPr>
            <p:ph sz="quarter" idx="10"/>
          </p:nvPr>
        </p:nvSpPr>
        <p:spPr>
          <a:xfrm>
            <a:off x="457200" y="1782762"/>
            <a:ext cx="8458200" cy="3151188"/>
          </a:xfrm>
        </p:spPr>
        <p:txBody>
          <a:bodyPr/>
          <a:lstStyle/>
          <a:p>
            <a:pPr marL="342900" indent="-342900">
              <a:buFont typeface="Wingdings" panose="05000000000000000000" pitchFamily="2" charset="2"/>
              <a:buChar char="§"/>
            </a:pPr>
            <a:r>
              <a:rPr lang="en-US" dirty="0" smtClean="0"/>
              <a:t>Any commit must be « buildable » &amp; « </a:t>
            </a:r>
            <a:r>
              <a:rPr lang="en-US" dirty="0" err="1" smtClean="0"/>
              <a:t>revertable</a:t>
            </a:r>
            <a:r>
              <a:rPr lang="en-US" dirty="0" smtClean="0"/>
              <a:t> »</a:t>
            </a:r>
          </a:p>
          <a:p>
            <a:pPr marL="342900" indent="-342900">
              <a:buFont typeface="Wingdings" panose="05000000000000000000" pitchFamily="2" charset="2"/>
              <a:buChar char="§"/>
            </a:pPr>
            <a:r>
              <a:rPr lang="en-US" dirty="0" smtClean="0"/>
              <a:t>Merge Requests description must follow </a:t>
            </a:r>
            <a:r>
              <a:rPr lang="en-US" dirty="0" err="1" smtClean="0"/>
              <a:t>a</a:t>
            </a:r>
            <a:r>
              <a:rPr lang="en-US" i="1" dirty="0" err="1" smtClean="0"/>
              <a:t>Template</a:t>
            </a:r>
            <a:endParaRPr lang="en-US" dirty="0" smtClean="0"/>
          </a:p>
          <a:p>
            <a:pPr marL="342900" indent="-342900">
              <a:buFont typeface="Wingdings" panose="05000000000000000000" pitchFamily="2" charset="2"/>
              <a:buChar char="§"/>
            </a:pPr>
            <a:r>
              <a:rPr lang="en-US" dirty="0" smtClean="0"/>
              <a:t>MRs must be </a:t>
            </a:r>
            <a:r>
              <a:rPr lang="en-US" b="1" dirty="0" smtClean="0"/>
              <a:t>approved </a:t>
            </a:r>
            <a:r>
              <a:rPr lang="en-US" dirty="0" smtClean="0"/>
              <a:t>before merging</a:t>
            </a:r>
            <a:br>
              <a:rPr lang="en-US" dirty="0" smtClean="0"/>
            </a:br>
            <a:r>
              <a:rPr lang="en-US" dirty="0" smtClean="0"/>
              <a:t>(all discussions marked resolved)</a:t>
            </a:r>
          </a:p>
          <a:p>
            <a:pPr marL="342900" indent="-342900">
              <a:buFont typeface="Wingdings" panose="05000000000000000000" pitchFamily="2" charset="2"/>
              <a:buChar char="§"/>
            </a:pPr>
            <a:r>
              <a:rPr lang="en-US" dirty="0" smtClean="0"/>
              <a:t>Commits in MRs that are related must be squashed before merging</a:t>
            </a:r>
          </a:p>
          <a:p>
            <a:pPr marL="342900" indent="-342900">
              <a:buFont typeface="Wingdings" panose="05000000000000000000" pitchFamily="2" charset="2"/>
              <a:buChar char="§"/>
            </a:pPr>
            <a:endParaRPr lang="en-US" dirty="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0984518"/>
      </p:ext>
    </p:extLst>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BE" dirty="0" smtClean="0"/>
              <a:t>Introduction</a:t>
            </a:r>
            <a:endParaRPr lang="en-US" dirty="0"/>
          </a:p>
        </p:txBody>
      </p:sp>
      <p:sp>
        <p:nvSpPr>
          <p:cNvPr id="9" name="Text Placeholder 8"/>
          <p:cNvSpPr>
            <a:spLocks noGrp="1"/>
          </p:cNvSpPr>
          <p:nvPr>
            <p:ph type="body" sz="quarter" idx="11"/>
          </p:nvPr>
        </p:nvSpPr>
        <p:spPr/>
        <p:txBody>
          <a:bodyPr/>
          <a:lstStyle/>
          <a:p>
            <a:r>
              <a:rPr lang="en-US" dirty="0" smtClean="0"/>
              <a:t>Contribute with </a:t>
            </a:r>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fr-BE" dirty="0" smtClean="0"/>
              <a:t>Git</a:t>
            </a:r>
          </a:p>
          <a:p>
            <a:pPr marL="342900" lvl="0" indent="-342900">
              <a:buFont typeface="Wingdings" panose="05000000000000000000" pitchFamily="2" charset="2"/>
              <a:buChar char="§"/>
            </a:pPr>
            <a:r>
              <a:rPr lang="fr-BE" dirty="0" err="1" smtClean="0">
                <a:sym typeface="Wingdings" panose="05000000000000000000" pitchFamily="2" charset="2"/>
              </a:rPr>
              <a:t>GitLab</a:t>
            </a:r>
            <a:endParaRPr lang="fr-BE" dirty="0" smtClean="0">
              <a:sym typeface="Wingdings" panose="05000000000000000000" pitchFamily="2" charset="2"/>
            </a:endParaRPr>
          </a:p>
          <a:p>
            <a:pPr marL="342900" lvl="0" indent="-342900">
              <a:buFont typeface="Wingdings" panose="05000000000000000000" pitchFamily="2" charset="2"/>
              <a:buChar char="§"/>
            </a:pPr>
            <a:r>
              <a:rPr lang="fr-BE" dirty="0" smtClean="0">
                <a:sym typeface="Wingdings" panose="05000000000000000000" pitchFamily="2" charset="2"/>
              </a:rPr>
              <a:t>A contribution workflow</a:t>
            </a:r>
          </a:p>
          <a:p>
            <a:pPr marL="342900" indent="-342900">
              <a:buFont typeface="Wingdings" panose="05000000000000000000" pitchFamily="2" charset="2"/>
              <a:buChar char="§"/>
            </a:pPr>
            <a:endParaRPr lang="fr-BE"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51537"/>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à coins arrondis 81"/>
          <p:cNvSpPr/>
          <p:nvPr/>
        </p:nvSpPr>
        <p:spPr>
          <a:xfrm>
            <a:off x="6597816" y="2682688"/>
            <a:ext cx="2318015" cy="2178000"/>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70" name="Rectangle à coins arrondis 69"/>
          <p:cNvSpPr/>
          <p:nvPr/>
        </p:nvSpPr>
        <p:spPr>
          <a:xfrm>
            <a:off x="4235824" y="2682688"/>
            <a:ext cx="2318015" cy="2177862"/>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7" name="Title 6"/>
          <p:cNvSpPr>
            <a:spLocks noGrp="1"/>
          </p:cNvSpPr>
          <p:nvPr>
            <p:ph type="title"/>
          </p:nvPr>
        </p:nvSpPr>
        <p:spPr/>
        <p:txBody>
          <a:bodyPr/>
          <a:lstStyle/>
          <a:p>
            <a:r>
              <a:rPr lang="en-US" dirty="0"/>
              <a:t>Proposed workflow</a:t>
            </a:r>
          </a:p>
        </p:txBody>
      </p:sp>
      <p:sp>
        <p:nvSpPr>
          <p:cNvPr id="9" name="Text Placeholder 8"/>
          <p:cNvSpPr>
            <a:spLocks noGrp="1"/>
          </p:cNvSpPr>
          <p:nvPr>
            <p:ph type="body" sz="quarter" idx="11"/>
          </p:nvPr>
        </p:nvSpPr>
        <p:spPr/>
        <p:txBody>
          <a:bodyPr/>
          <a:lstStyle/>
          <a:p>
            <a:r>
              <a:rPr lang="en-US" dirty="0" smtClean="0"/>
              <a:t>Summary</a:t>
            </a:r>
            <a:endParaRPr lang="en-US" dirty="0"/>
          </a:p>
        </p:txBody>
      </p:sp>
      <p:sp>
        <p:nvSpPr>
          <p:cNvPr id="54" name="Content Placeholder 8"/>
          <p:cNvSpPr>
            <a:spLocks noGrp="1"/>
          </p:cNvSpPr>
          <p:nvPr>
            <p:ph sz="quarter" idx="10"/>
          </p:nvPr>
        </p:nvSpPr>
        <p:spPr>
          <a:xfrm>
            <a:off x="457201" y="1782762"/>
            <a:ext cx="4009180" cy="3227388"/>
          </a:xfrm>
        </p:spPr>
        <p:txBody>
          <a:bodyPr/>
          <a:lstStyle/>
          <a:p>
            <a:pPr marL="342900" indent="-342900">
              <a:buFont typeface="Wingdings" panose="05000000000000000000" pitchFamily="2" charset="2"/>
              <a:buChar char="§"/>
            </a:pPr>
            <a:r>
              <a:rPr lang="en-US" sz="2000" dirty="0" smtClean="0"/>
              <a:t>Branch per Story (Story-…)</a:t>
            </a:r>
          </a:p>
          <a:p>
            <a:pPr marL="342900" indent="-342900">
              <a:buFont typeface="Wingdings" panose="05000000000000000000" pitchFamily="2" charset="2"/>
              <a:buChar char="§"/>
            </a:pPr>
            <a:r>
              <a:rPr lang="en-US" sz="2000" dirty="0"/>
              <a:t>Branches created locally</a:t>
            </a:r>
          </a:p>
          <a:p>
            <a:pPr marL="342900" indent="-342900">
              <a:buFont typeface="Wingdings" panose="05000000000000000000" pitchFamily="2" charset="2"/>
              <a:buChar char="§"/>
            </a:pPr>
            <a:r>
              <a:rPr lang="en-US" sz="2000" dirty="0" smtClean="0"/>
              <a:t>Common rules in</a:t>
            </a:r>
            <a:br>
              <a:rPr lang="en-US" sz="2000" dirty="0" smtClean="0"/>
            </a:br>
            <a:r>
              <a:rPr lang="en-US" sz="2000" dirty="0" smtClean="0"/>
              <a:t>Merge </a:t>
            </a:r>
            <a:r>
              <a:rPr lang="en-US" sz="2000" dirty="0"/>
              <a:t>Request </a:t>
            </a:r>
            <a:r>
              <a:rPr lang="en-US" sz="2000" dirty="0" smtClean="0"/>
              <a:t>template</a:t>
            </a:r>
          </a:p>
          <a:p>
            <a:pPr marL="342900" indent="-342900">
              <a:buFont typeface="Wingdings" panose="05000000000000000000" pitchFamily="2" charset="2"/>
              <a:buChar char="§"/>
            </a:pPr>
            <a:r>
              <a:rPr lang="en-US" sz="2000" dirty="0" smtClean="0"/>
              <a:t>Merge Request OK when:</a:t>
            </a:r>
          </a:p>
          <a:p>
            <a:pPr marL="522288" lvl="1" indent="-342900">
              <a:buFont typeface="Wingdings" panose="05000000000000000000" pitchFamily="2" charset="2"/>
              <a:buChar char="§"/>
            </a:pPr>
            <a:r>
              <a:rPr lang="en-US" sz="1400" dirty="0" smtClean="0"/>
              <a:t>Rules OK</a:t>
            </a:r>
          </a:p>
          <a:p>
            <a:pPr marL="522288" lvl="1" indent="-342900">
              <a:buFont typeface="Wingdings" panose="05000000000000000000" pitchFamily="2" charset="2"/>
              <a:buChar char="§"/>
            </a:pPr>
            <a:r>
              <a:rPr lang="en-US" sz="1400" dirty="0" smtClean="0"/>
              <a:t>Build OK</a:t>
            </a:r>
          </a:p>
          <a:p>
            <a:pPr marL="522288" lvl="1" indent="-342900">
              <a:buFont typeface="Wingdings" panose="05000000000000000000" pitchFamily="2" charset="2"/>
              <a:buChar char="§"/>
            </a:pPr>
            <a:r>
              <a:rPr lang="en-US" sz="1400" dirty="0" smtClean="0"/>
              <a:t>Sonar OK</a:t>
            </a:r>
          </a:p>
          <a:p>
            <a:pPr marL="522288" lvl="1" indent="-342900">
              <a:buFont typeface="Wingdings" panose="05000000000000000000" pitchFamily="2" charset="2"/>
              <a:buChar char="§"/>
            </a:pPr>
            <a:r>
              <a:rPr lang="en-US" sz="1400" dirty="0" smtClean="0"/>
              <a:t>2 approvals</a:t>
            </a:r>
          </a:p>
        </p:txBody>
      </p:sp>
      <p:sp>
        <p:nvSpPr>
          <p:cNvPr id="62" name="Rectangle à coins arrondis 61"/>
          <p:cNvSpPr/>
          <p:nvPr/>
        </p:nvSpPr>
        <p:spPr>
          <a:xfrm>
            <a:off x="4466379" y="555677"/>
            <a:ext cx="4196803" cy="1898553"/>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93236"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p:cNvCxnSpPr>
            <a:stCxn id="6" idx="0"/>
            <a:endCxn id="8" idx="3"/>
          </p:cNvCxnSpPr>
          <p:nvPr/>
        </p:nvCxnSpPr>
        <p:spPr>
          <a:xfrm flipV="1">
            <a:off x="4893224" y="4019947"/>
            <a:ext cx="1" cy="377665"/>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09642"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eur droit avec flèche 40"/>
          <p:cNvCxnSpPr>
            <a:stCxn id="35" idx="0"/>
            <a:endCxn id="36" idx="3"/>
          </p:cNvCxnSpPr>
          <p:nvPr/>
        </p:nvCxnSpPr>
        <p:spPr>
          <a:xfrm flipV="1">
            <a:off x="8209630" y="4008138"/>
            <a:ext cx="0" cy="431527"/>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6858000" y="1777584"/>
            <a:ext cx="1059682" cy="0"/>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196835" y="1421638"/>
            <a:ext cx="1015846" cy="0"/>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6722269" y="1720196"/>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Ellipse 55"/>
          <p:cNvSpPr/>
          <p:nvPr/>
        </p:nvSpPr>
        <p:spPr>
          <a:xfrm>
            <a:off x="6244184" y="1358701"/>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e 3"/>
          <p:cNvGrpSpPr/>
          <p:nvPr/>
        </p:nvGrpSpPr>
        <p:grpSpPr>
          <a:xfrm>
            <a:off x="6212681" y="720233"/>
            <a:ext cx="571715" cy="1461343"/>
            <a:chOff x="6026184" y="720233"/>
            <a:chExt cx="915750" cy="1461343"/>
          </a:xfrm>
        </p:grpSpPr>
        <p:sp>
          <p:nvSpPr>
            <p:cNvPr id="26" name="Cylindre 25"/>
            <p:cNvSpPr/>
            <p:nvPr/>
          </p:nvSpPr>
          <p:spPr>
            <a:xfrm>
              <a:off x="6165084" y="1833575"/>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1" name="Cylindre 30"/>
            <p:cNvSpPr/>
            <p:nvPr/>
          </p:nvSpPr>
          <p:spPr>
            <a:xfrm>
              <a:off x="6165086" y="1557789"/>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2" name="Cylindre 31"/>
            <p:cNvSpPr/>
            <p:nvPr/>
          </p:nvSpPr>
          <p:spPr>
            <a:xfrm>
              <a:off x="6165088" y="1285764"/>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3" name="Cylindre 32"/>
            <p:cNvSpPr/>
            <p:nvPr/>
          </p:nvSpPr>
          <p:spPr>
            <a:xfrm>
              <a:off x="6165086" y="1009978"/>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4" name="Cylindre 33"/>
            <p:cNvSpPr/>
            <p:nvPr/>
          </p:nvSpPr>
          <p:spPr>
            <a:xfrm>
              <a:off x="6165084" y="731707"/>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61" name="ZoneTexte 60"/>
            <p:cNvSpPr txBox="1"/>
            <p:nvPr/>
          </p:nvSpPr>
          <p:spPr bwMode="black">
            <a:xfrm>
              <a:off x="6026184" y="720233"/>
              <a:ext cx="915750" cy="553998"/>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smtClean="0">
                  <a:solidFill>
                    <a:schemeClr val="bg1"/>
                  </a:solidFill>
                </a:rPr>
                <a:t>master</a:t>
              </a:r>
              <a:br>
                <a:rPr lang="en-US" sz="900" b="1" dirty="0" smtClean="0">
                  <a:solidFill>
                    <a:schemeClr val="bg1"/>
                  </a:solidFill>
                </a:rPr>
              </a:br>
              <a:r>
                <a:rPr lang="en-US" sz="900" b="1" dirty="0" smtClean="0">
                  <a:solidFill>
                    <a:schemeClr val="bg1"/>
                  </a:solidFill>
                </a:rPr>
                <a:t>branch</a:t>
              </a:r>
              <a:br>
                <a:rPr lang="en-US" sz="900" b="1" dirty="0" smtClean="0">
                  <a:solidFill>
                    <a:schemeClr val="bg1"/>
                  </a:solidFill>
                </a:rPr>
              </a:br>
              <a:r>
                <a:rPr lang="en-US" sz="900" b="1" dirty="0" smtClean="0">
                  <a:solidFill>
                    <a:schemeClr val="bg1"/>
                  </a:solidFill>
                </a:rPr>
                <a:t/>
              </a:r>
              <a:br>
                <a:rPr lang="en-US" sz="900" b="1" dirty="0" smtClean="0">
                  <a:solidFill>
                    <a:schemeClr val="bg1"/>
                  </a:solidFill>
                </a:rPr>
              </a:br>
              <a:r>
                <a:rPr lang="en-US" sz="800" b="1" dirty="0" smtClean="0">
                  <a:solidFill>
                    <a:schemeClr val="bg1"/>
                  </a:solidFill>
                </a:rPr>
                <a:t>protected</a:t>
              </a:r>
              <a:endParaRPr lang="en-US" sz="900" b="1" dirty="0" smtClean="0">
                <a:solidFill>
                  <a:schemeClr val="bg1"/>
                </a:solidFill>
              </a:endParaRPr>
            </a:p>
          </p:txBody>
        </p:sp>
      </p:grpSp>
      <p:sp>
        <p:nvSpPr>
          <p:cNvPr id="63" name="ZoneTexte 62"/>
          <p:cNvSpPr txBox="1"/>
          <p:nvPr/>
        </p:nvSpPr>
        <p:spPr bwMode="black">
          <a:xfrm>
            <a:off x="6110532" y="285750"/>
            <a:ext cx="863122" cy="282520"/>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1400" noProof="0" dirty="0" err="1" smtClean="0">
                <a:latin typeface="+mn-lt"/>
              </a:rPr>
              <a:t>GitLab</a:t>
            </a:r>
            <a:endParaRPr lang="en-US" sz="1400" noProof="0" dirty="0" smtClean="0">
              <a:latin typeface="+mn-lt"/>
            </a:endParaRPr>
          </a:p>
        </p:txBody>
      </p:sp>
      <p:cxnSp>
        <p:nvCxnSpPr>
          <p:cNvPr id="64" name="Connecteur droit avec flèche 63"/>
          <p:cNvCxnSpPr/>
          <p:nvPr/>
        </p:nvCxnSpPr>
        <p:spPr>
          <a:xfrm flipH="1">
            <a:off x="5147233" y="2283677"/>
            <a:ext cx="1217699" cy="1155465"/>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a:off x="6680046" y="2283677"/>
            <a:ext cx="1247475" cy="1180437"/>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bwMode="black">
          <a:xfrm rot="2607802">
            <a:off x="7111549" y="2953191"/>
            <a:ext cx="943779"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sp>
        <p:nvSpPr>
          <p:cNvPr id="51" name="ZoneTexte 50"/>
          <p:cNvSpPr txBox="1"/>
          <p:nvPr/>
        </p:nvSpPr>
        <p:spPr bwMode="black">
          <a:xfrm>
            <a:off x="6863056" y="1591744"/>
            <a:ext cx="11465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cxnSp>
        <p:nvCxnSpPr>
          <p:cNvPr id="47" name="Connecteur droit avec flèche 46"/>
          <p:cNvCxnSpPr/>
          <p:nvPr/>
        </p:nvCxnSpPr>
        <p:spPr>
          <a:xfrm flipV="1">
            <a:off x="8209630"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bwMode="black">
          <a:xfrm rot="16200000">
            <a:off x="7871358" y="241023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grpSp>
        <p:nvGrpSpPr>
          <p:cNvPr id="5" name="Groupe 4"/>
          <p:cNvGrpSpPr/>
          <p:nvPr/>
        </p:nvGrpSpPr>
        <p:grpSpPr>
          <a:xfrm>
            <a:off x="4664077" y="1011849"/>
            <a:ext cx="483156" cy="1162914"/>
            <a:chOff x="4664077" y="1011849"/>
            <a:chExt cx="483156" cy="1162914"/>
          </a:xfrm>
        </p:grpSpPr>
        <p:sp>
          <p:nvSpPr>
            <p:cNvPr id="16" name="Cylindre 15"/>
            <p:cNvSpPr/>
            <p:nvPr/>
          </p:nvSpPr>
          <p:spPr>
            <a:xfrm>
              <a:off x="4693235" y="1899742"/>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4693235" y="1681088"/>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4693236"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4693236" y="1243723"/>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4693235" y="1029810"/>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9" name="ZoneTexte 58"/>
            <p:cNvSpPr txBox="1"/>
            <p:nvPr/>
          </p:nvSpPr>
          <p:spPr bwMode="black">
            <a:xfrm>
              <a:off x="4664077" y="1011849"/>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66" name="ZoneTexte 65"/>
            <p:cNvSpPr txBox="1"/>
            <p:nvPr/>
          </p:nvSpPr>
          <p:spPr bwMode="black">
            <a:xfrm>
              <a:off x="4676236" y="137628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grpSp>
        <p:nvGrpSpPr>
          <p:cNvPr id="10" name="Groupe 9"/>
          <p:cNvGrpSpPr/>
          <p:nvPr/>
        </p:nvGrpSpPr>
        <p:grpSpPr>
          <a:xfrm>
            <a:off x="7959784" y="1035522"/>
            <a:ext cx="476844" cy="1139164"/>
            <a:chOff x="7959784" y="1035522"/>
            <a:chExt cx="476844" cy="1139164"/>
          </a:xfrm>
        </p:grpSpPr>
        <p:sp>
          <p:nvSpPr>
            <p:cNvPr id="42" name="Cylindre 41"/>
            <p:cNvSpPr/>
            <p:nvPr/>
          </p:nvSpPr>
          <p:spPr>
            <a:xfrm>
              <a:off x="7982630" y="1899665"/>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3" name="Cylindre 42"/>
            <p:cNvSpPr/>
            <p:nvPr/>
          </p:nvSpPr>
          <p:spPr>
            <a:xfrm>
              <a:off x="7982631" y="1680129"/>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Cylindre 43"/>
            <p:cNvSpPr/>
            <p:nvPr/>
          </p:nvSpPr>
          <p:spPr>
            <a:xfrm>
              <a:off x="7982631"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Cylindre 44"/>
            <p:cNvSpPr/>
            <p:nvPr/>
          </p:nvSpPr>
          <p:spPr>
            <a:xfrm>
              <a:off x="7982631" y="1243723"/>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Cylindre 45"/>
            <p:cNvSpPr/>
            <p:nvPr/>
          </p:nvSpPr>
          <p:spPr>
            <a:xfrm>
              <a:off x="7982627" y="1037284"/>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2" name="ZoneTexte 71"/>
            <p:cNvSpPr txBox="1"/>
            <p:nvPr/>
          </p:nvSpPr>
          <p:spPr bwMode="black">
            <a:xfrm>
              <a:off x="7959784" y="1035522"/>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73" name="ZoneTexte 72"/>
            <p:cNvSpPr txBox="1"/>
            <p:nvPr/>
          </p:nvSpPr>
          <p:spPr bwMode="black">
            <a:xfrm>
              <a:off x="7979378" y="1807509"/>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sp>
        <p:nvSpPr>
          <p:cNvPr id="74" name="ZoneTexte 73"/>
          <p:cNvSpPr txBox="1"/>
          <p:nvPr/>
        </p:nvSpPr>
        <p:spPr bwMode="black">
          <a:xfrm>
            <a:off x="4452871" y="609662"/>
            <a:ext cx="652696" cy="215444"/>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1400" b="1" dirty="0" smtClean="0"/>
              <a:t>origin</a:t>
            </a:r>
          </a:p>
        </p:txBody>
      </p:sp>
      <p:sp>
        <p:nvSpPr>
          <p:cNvPr id="75" name="ZoneTexte 74"/>
          <p:cNvSpPr txBox="1"/>
          <p:nvPr/>
        </p:nvSpPr>
        <p:spPr bwMode="black">
          <a:xfrm rot="18983553">
            <a:off x="5073848" y="2881627"/>
            <a:ext cx="943780"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cxnSp>
        <p:nvCxnSpPr>
          <p:cNvPr id="48" name="Connecteur droit avec flèche 47"/>
          <p:cNvCxnSpPr/>
          <p:nvPr/>
        </p:nvCxnSpPr>
        <p:spPr>
          <a:xfrm flipV="1">
            <a:off x="4910183"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bwMode="black">
          <a:xfrm rot="16200000">
            <a:off x="4572340" y="240754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sp>
        <p:nvSpPr>
          <p:cNvPr id="77" name="ZoneTexte 76"/>
          <p:cNvSpPr txBox="1"/>
          <p:nvPr/>
        </p:nvSpPr>
        <p:spPr bwMode="black">
          <a:xfrm>
            <a:off x="5010590" y="1273644"/>
            <a:ext cx="1146585"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grpSp>
        <p:nvGrpSpPr>
          <p:cNvPr id="22" name="Groupe 21"/>
          <p:cNvGrpSpPr/>
          <p:nvPr/>
        </p:nvGrpSpPr>
        <p:grpSpPr>
          <a:xfrm>
            <a:off x="4623190" y="2860023"/>
            <a:ext cx="497034" cy="1159923"/>
            <a:chOff x="4623190" y="2860023"/>
            <a:chExt cx="497034" cy="1159923"/>
          </a:xfrm>
        </p:grpSpPr>
        <p:sp>
          <p:nvSpPr>
            <p:cNvPr id="8" name="Cylindre 7"/>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4" name="Cylindre 1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8" name="ZoneTexte 57"/>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0" name="ZoneTexte 79"/>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21" name="Groupe 20"/>
          <p:cNvGrpSpPr/>
          <p:nvPr/>
        </p:nvGrpSpPr>
        <p:grpSpPr>
          <a:xfrm>
            <a:off x="7937349" y="2866458"/>
            <a:ext cx="499279" cy="1141678"/>
            <a:chOff x="7937349" y="2866458"/>
            <a:chExt cx="499279" cy="1141678"/>
          </a:xfrm>
        </p:grpSpPr>
        <p:sp>
          <p:nvSpPr>
            <p:cNvPr id="36" name="Cylindre 35"/>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7" name="Cylindre 36"/>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8" name="Cylindre 37"/>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9" name="Cylindre 38"/>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0" name="Cylindre 39"/>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8" name="ZoneTexte 77"/>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81" name="ZoneTexte 80"/>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sp>
        <p:nvSpPr>
          <p:cNvPr id="71" name="Rectangle 70"/>
          <p:cNvSpPr/>
          <p:nvPr/>
        </p:nvSpPr>
        <p:spPr>
          <a:xfrm>
            <a:off x="5808248" y="4560788"/>
            <a:ext cx="580607" cy="307777"/>
          </a:xfrm>
          <a:prstGeom prst="rect">
            <a:avLst/>
          </a:prstGeom>
          <a:ln w="3175">
            <a:noFill/>
          </a:ln>
        </p:spPr>
        <p:txBody>
          <a:bodyPr wrap="none">
            <a:spAutoFit/>
          </a:bodyPr>
          <a:lstStyle/>
          <a:p>
            <a:pPr algn="ctr">
              <a:buClr>
                <a:schemeClr val="tx2"/>
              </a:buClr>
            </a:pPr>
            <a:r>
              <a:rPr lang="fr-FR" sz="1400" b="1" dirty="0"/>
              <a:t>Dev1</a:t>
            </a:r>
            <a:endParaRPr lang="en-US" sz="1400" b="1" dirty="0"/>
          </a:p>
        </p:txBody>
      </p:sp>
      <p:sp>
        <p:nvSpPr>
          <p:cNvPr id="83" name="Rectangle 82"/>
          <p:cNvSpPr/>
          <p:nvPr/>
        </p:nvSpPr>
        <p:spPr>
          <a:xfrm>
            <a:off x="6763205" y="4560788"/>
            <a:ext cx="580607" cy="307777"/>
          </a:xfrm>
          <a:prstGeom prst="rect">
            <a:avLst/>
          </a:prstGeom>
          <a:ln w="3175">
            <a:noFill/>
          </a:ln>
        </p:spPr>
        <p:txBody>
          <a:bodyPr wrap="none">
            <a:spAutoFit/>
          </a:bodyPr>
          <a:lstStyle/>
          <a:p>
            <a:pPr algn="ctr">
              <a:buClr>
                <a:schemeClr val="tx2"/>
              </a:buClr>
            </a:pPr>
            <a:r>
              <a:rPr lang="fr-FR" sz="1400" b="1" dirty="0" smtClean="0"/>
              <a:t>Dev2</a:t>
            </a:r>
            <a:endParaRPr lang="en-US" sz="1400" b="1" dirty="0"/>
          </a:p>
        </p:txBody>
      </p:sp>
    </p:spTree>
    <p:extLst>
      <p:ext uri="{BB962C8B-B14F-4D97-AF65-F5344CB8AC3E}">
        <p14:creationId xmlns:p14="http://schemas.microsoft.com/office/powerpoint/2010/main" val="2894733279"/>
      </p:ext>
    </p:extLst>
  </p:cSld>
  <p:clrMapOvr>
    <a:masterClrMapping/>
  </p:clrMapOvr>
  <p:transition>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à coins arrondis 108"/>
          <p:cNvSpPr/>
          <p:nvPr/>
        </p:nvSpPr>
        <p:spPr>
          <a:xfrm>
            <a:off x="6597816" y="2682688"/>
            <a:ext cx="2318015" cy="2178000"/>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110" name="Rectangle 109"/>
          <p:cNvSpPr/>
          <p:nvPr/>
        </p:nvSpPr>
        <p:spPr>
          <a:xfrm>
            <a:off x="6763205" y="4563300"/>
            <a:ext cx="580607" cy="308188"/>
          </a:xfrm>
          <a:prstGeom prst="rect">
            <a:avLst/>
          </a:prstGeom>
          <a:ln w="3175">
            <a:noFill/>
          </a:ln>
        </p:spPr>
        <p:txBody>
          <a:bodyPr wrap="none">
            <a:spAutoFit/>
          </a:bodyPr>
          <a:lstStyle/>
          <a:p>
            <a:pPr algn="ctr">
              <a:buClr>
                <a:schemeClr val="tx2"/>
              </a:buClr>
            </a:pPr>
            <a:r>
              <a:rPr lang="fr-FR" sz="1400" b="1" dirty="0" smtClean="0"/>
              <a:t>Dev2</a:t>
            </a:r>
            <a:endParaRPr lang="en-US" sz="1400" b="1" dirty="0"/>
          </a:p>
        </p:txBody>
      </p:sp>
      <p:grpSp>
        <p:nvGrpSpPr>
          <p:cNvPr id="105" name="Groupe 104"/>
          <p:cNvGrpSpPr/>
          <p:nvPr/>
        </p:nvGrpSpPr>
        <p:grpSpPr>
          <a:xfrm>
            <a:off x="4235824" y="2682688"/>
            <a:ext cx="2318015" cy="2189689"/>
            <a:chOff x="4235824" y="2682688"/>
            <a:chExt cx="2318015" cy="2189689"/>
          </a:xfrm>
        </p:grpSpPr>
        <p:sp>
          <p:nvSpPr>
            <p:cNvPr id="106" name="Rectangle à coins arrondis 105"/>
            <p:cNvSpPr/>
            <p:nvPr/>
          </p:nvSpPr>
          <p:spPr>
            <a:xfrm>
              <a:off x="4235824" y="2682688"/>
              <a:ext cx="2318015" cy="2177862"/>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solidFill>
                  <a:schemeClr val="tx1"/>
                </a:solidFill>
              </a:endParaRPr>
            </a:p>
          </p:txBody>
        </p:sp>
        <p:sp>
          <p:nvSpPr>
            <p:cNvPr id="107" name="Rectangle 106"/>
            <p:cNvSpPr/>
            <p:nvPr/>
          </p:nvSpPr>
          <p:spPr>
            <a:xfrm>
              <a:off x="5808248" y="4564600"/>
              <a:ext cx="580607" cy="307777"/>
            </a:xfrm>
            <a:prstGeom prst="rect">
              <a:avLst/>
            </a:prstGeom>
            <a:ln w="3175">
              <a:noFill/>
            </a:ln>
          </p:spPr>
          <p:txBody>
            <a:bodyPr wrap="none">
              <a:spAutoFit/>
            </a:bodyPr>
            <a:lstStyle/>
            <a:p>
              <a:pPr algn="ctr">
                <a:buClr>
                  <a:schemeClr val="tx2"/>
                </a:buClr>
              </a:pPr>
              <a:r>
                <a:rPr lang="fr-FR" sz="1400" b="1" dirty="0"/>
                <a:t>Dev1</a:t>
              </a:r>
              <a:endParaRPr lang="en-US" sz="1400" b="1" dirty="0"/>
            </a:p>
          </p:txBody>
        </p:sp>
      </p:grpSp>
      <p:sp>
        <p:nvSpPr>
          <p:cNvPr id="7" name="Title 6"/>
          <p:cNvSpPr>
            <a:spLocks noGrp="1"/>
          </p:cNvSpPr>
          <p:nvPr>
            <p:ph type="title"/>
          </p:nvPr>
        </p:nvSpPr>
        <p:spPr/>
        <p:txBody>
          <a:bodyPr/>
          <a:lstStyle/>
          <a:p>
            <a:r>
              <a:rPr lang="en-US" dirty="0"/>
              <a:t>Proposed workflow</a:t>
            </a:r>
          </a:p>
        </p:txBody>
      </p:sp>
      <p:sp>
        <p:nvSpPr>
          <p:cNvPr id="54" name="Content Placeholder 8"/>
          <p:cNvSpPr>
            <a:spLocks noGrp="1"/>
          </p:cNvSpPr>
          <p:nvPr>
            <p:ph sz="quarter" idx="10"/>
          </p:nvPr>
        </p:nvSpPr>
        <p:spPr>
          <a:xfrm>
            <a:off x="457200" y="2343150"/>
            <a:ext cx="3400459" cy="1233502"/>
          </a:xfrm>
        </p:spPr>
        <p:txBody>
          <a:bodyPr/>
          <a:lstStyle/>
          <a:p>
            <a:pPr lvl="0"/>
            <a:r>
              <a:rPr lang="en-US" dirty="0" smtClean="0"/>
              <a:t>Feature branches can be shared between </a:t>
            </a:r>
            <a:r>
              <a:rPr lang="en-US" dirty="0"/>
              <a:t>several </a:t>
            </a:r>
            <a:r>
              <a:rPr lang="en-US" dirty="0" smtClean="0"/>
              <a:t>developers </a:t>
            </a:r>
            <a:endParaRPr lang="en-US" dirty="0"/>
          </a:p>
        </p:txBody>
      </p:sp>
      <p:sp>
        <p:nvSpPr>
          <p:cNvPr id="62" name="Rectangle à coins arrondis 61"/>
          <p:cNvSpPr/>
          <p:nvPr/>
        </p:nvSpPr>
        <p:spPr>
          <a:xfrm>
            <a:off x="4466379" y="555677"/>
            <a:ext cx="4196803" cy="1898553"/>
          </a:xfrm>
          <a:prstGeom prst="roundRect">
            <a:avLst/>
          </a:prstGeom>
          <a:solidFill>
            <a:schemeClr val="bg1">
              <a:lumMod val="50000"/>
              <a:alpha val="1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93236"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avec flèche 14"/>
          <p:cNvCxnSpPr>
            <a:stCxn id="6" idx="0"/>
            <a:endCxn id="8" idx="3"/>
          </p:cNvCxnSpPr>
          <p:nvPr/>
        </p:nvCxnSpPr>
        <p:spPr>
          <a:xfrm flipV="1">
            <a:off x="4893224" y="4019947"/>
            <a:ext cx="1" cy="377665"/>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5" descr="C:\TAF\Ressources\Pictos PPT\Picto business\Business-0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09642" y="4439665"/>
            <a:ext cx="399976" cy="278406"/>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eur droit avec flèche 40"/>
          <p:cNvCxnSpPr>
            <a:stCxn id="35" idx="0"/>
            <a:endCxn id="36" idx="3"/>
          </p:cNvCxnSpPr>
          <p:nvPr/>
        </p:nvCxnSpPr>
        <p:spPr>
          <a:xfrm flipV="1">
            <a:off x="8209630" y="4008138"/>
            <a:ext cx="0" cy="431527"/>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p:nvPr/>
        </p:nvCxnSpPr>
        <p:spPr>
          <a:xfrm>
            <a:off x="6858000" y="1777584"/>
            <a:ext cx="1059682" cy="0"/>
          </a:xfrm>
          <a:prstGeom prst="straightConnector1">
            <a:avLst/>
          </a:prstGeom>
          <a:ln w="12700">
            <a:solidFill>
              <a:schemeClr val="tx1">
                <a:lumMod val="75000"/>
                <a:lumOff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5196835" y="1421638"/>
            <a:ext cx="1015846" cy="0"/>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6722269" y="1720196"/>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Ellipse 55"/>
          <p:cNvSpPr/>
          <p:nvPr/>
        </p:nvSpPr>
        <p:spPr>
          <a:xfrm>
            <a:off x="6244184" y="1358701"/>
            <a:ext cx="109110" cy="11938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e 3"/>
          <p:cNvGrpSpPr/>
          <p:nvPr/>
        </p:nvGrpSpPr>
        <p:grpSpPr>
          <a:xfrm>
            <a:off x="6212681" y="720233"/>
            <a:ext cx="571715" cy="1461343"/>
            <a:chOff x="6026184" y="720233"/>
            <a:chExt cx="915750" cy="1461343"/>
          </a:xfrm>
        </p:grpSpPr>
        <p:sp>
          <p:nvSpPr>
            <p:cNvPr id="26" name="Cylindre 25"/>
            <p:cNvSpPr/>
            <p:nvPr/>
          </p:nvSpPr>
          <p:spPr>
            <a:xfrm>
              <a:off x="6165084" y="1833575"/>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1" name="Cylindre 30"/>
            <p:cNvSpPr/>
            <p:nvPr/>
          </p:nvSpPr>
          <p:spPr>
            <a:xfrm>
              <a:off x="6165086" y="1557789"/>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2" name="Cylindre 31"/>
            <p:cNvSpPr/>
            <p:nvPr/>
          </p:nvSpPr>
          <p:spPr>
            <a:xfrm>
              <a:off x="6165088" y="1285764"/>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3" name="Cylindre 32"/>
            <p:cNvSpPr/>
            <p:nvPr/>
          </p:nvSpPr>
          <p:spPr>
            <a:xfrm>
              <a:off x="6165086" y="1009978"/>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4" name="Cylindre 33"/>
            <p:cNvSpPr/>
            <p:nvPr/>
          </p:nvSpPr>
          <p:spPr>
            <a:xfrm>
              <a:off x="6165084" y="731707"/>
              <a:ext cx="772685" cy="348001"/>
            </a:xfrm>
            <a:prstGeom prst="ca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61" name="ZoneTexte 60"/>
            <p:cNvSpPr txBox="1"/>
            <p:nvPr/>
          </p:nvSpPr>
          <p:spPr bwMode="black">
            <a:xfrm>
              <a:off x="6026184" y="720233"/>
              <a:ext cx="915750" cy="553998"/>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dirty="0" smtClean="0">
                  <a:solidFill>
                    <a:schemeClr val="bg1"/>
                  </a:solidFill>
                </a:rPr>
                <a:t>master</a:t>
              </a:r>
              <a:br>
                <a:rPr lang="en-US" sz="900" b="1" dirty="0" smtClean="0">
                  <a:solidFill>
                    <a:schemeClr val="bg1"/>
                  </a:solidFill>
                </a:rPr>
              </a:br>
              <a:r>
                <a:rPr lang="en-US" sz="900" b="1" dirty="0" smtClean="0">
                  <a:solidFill>
                    <a:schemeClr val="bg1"/>
                  </a:solidFill>
                </a:rPr>
                <a:t>branch</a:t>
              </a:r>
              <a:br>
                <a:rPr lang="en-US" sz="900" b="1" dirty="0" smtClean="0">
                  <a:solidFill>
                    <a:schemeClr val="bg1"/>
                  </a:solidFill>
                </a:rPr>
              </a:br>
              <a:r>
                <a:rPr lang="en-US" sz="900" b="1" dirty="0" smtClean="0">
                  <a:solidFill>
                    <a:schemeClr val="bg1"/>
                  </a:solidFill>
                </a:rPr>
                <a:t/>
              </a:r>
              <a:br>
                <a:rPr lang="en-US" sz="900" b="1" dirty="0" smtClean="0">
                  <a:solidFill>
                    <a:schemeClr val="bg1"/>
                  </a:solidFill>
                </a:rPr>
              </a:br>
              <a:r>
                <a:rPr lang="en-US" sz="800" b="1" dirty="0" smtClean="0">
                  <a:solidFill>
                    <a:schemeClr val="bg1"/>
                  </a:solidFill>
                </a:rPr>
                <a:t>protected</a:t>
              </a:r>
              <a:endParaRPr lang="en-US" sz="900" b="1" dirty="0" smtClean="0">
                <a:solidFill>
                  <a:schemeClr val="bg1"/>
                </a:solidFill>
              </a:endParaRPr>
            </a:p>
          </p:txBody>
        </p:sp>
      </p:grpSp>
      <p:sp>
        <p:nvSpPr>
          <p:cNvPr id="63" name="ZoneTexte 62"/>
          <p:cNvSpPr txBox="1"/>
          <p:nvPr/>
        </p:nvSpPr>
        <p:spPr bwMode="black">
          <a:xfrm>
            <a:off x="6110532" y="285750"/>
            <a:ext cx="863122" cy="282520"/>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1400" noProof="0" dirty="0" err="1" smtClean="0">
                <a:latin typeface="+mn-lt"/>
              </a:rPr>
              <a:t>GitLab</a:t>
            </a:r>
            <a:endParaRPr lang="en-US" sz="1400" noProof="0" dirty="0" smtClean="0">
              <a:latin typeface="+mn-lt"/>
            </a:endParaRPr>
          </a:p>
        </p:txBody>
      </p:sp>
      <p:cxnSp>
        <p:nvCxnSpPr>
          <p:cNvPr id="64" name="Connecteur droit avec flèche 63"/>
          <p:cNvCxnSpPr/>
          <p:nvPr/>
        </p:nvCxnSpPr>
        <p:spPr>
          <a:xfrm flipH="1">
            <a:off x="5147233" y="2283677"/>
            <a:ext cx="1217699" cy="1155465"/>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a:off x="6680046" y="2283677"/>
            <a:ext cx="1247475" cy="1180437"/>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bwMode="black">
          <a:xfrm rot="2607802">
            <a:off x="7111549" y="2953191"/>
            <a:ext cx="943779"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sp>
        <p:nvSpPr>
          <p:cNvPr id="51" name="ZoneTexte 50"/>
          <p:cNvSpPr txBox="1"/>
          <p:nvPr/>
        </p:nvSpPr>
        <p:spPr bwMode="black">
          <a:xfrm>
            <a:off x="6863056" y="1591744"/>
            <a:ext cx="11465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cxnSp>
        <p:nvCxnSpPr>
          <p:cNvPr id="47" name="Connecteur droit avec flèche 46"/>
          <p:cNvCxnSpPr/>
          <p:nvPr/>
        </p:nvCxnSpPr>
        <p:spPr>
          <a:xfrm flipV="1">
            <a:off x="8209630"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bwMode="black">
          <a:xfrm rot="16200000">
            <a:off x="7871358" y="241023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grpSp>
        <p:nvGrpSpPr>
          <p:cNvPr id="5" name="Groupe 4"/>
          <p:cNvGrpSpPr/>
          <p:nvPr/>
        </p:nvGrpSpPr>
        <p:grpSpPr>
          <a:xfrm>
            <a:off x="4664077" y="1011849"/>
            <a:ext cx="483156" cy="1162914"/>
            <a:chOff x="4664077" y="1011849"/>
            <a:chExt cx="483156" cy="1162914"/>
          </a:xfrm>
        </p:grpSpPr>
        <p:sp>
          <p:nvSpPr>
            <p:cNvPr id="16" name="Cylindre 15"/>
            <p:cNvSpPr/>
            <p:nvPr/>
          </p:nvSpPr>
          <p:spPr>
            <a:xfrm>
              <a:off x="4693235" y="1899742"/>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7" name="Cylindre 16"/>
            <p:cNvSpPr/>
            <p:nvPr/>
          </p:nvSpPr>
          <p:spPr>
            <a:xfrm>
              <a:off x="4693235" y="1681088"/>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8" name="Cylindre 17"/>
            <p:cNvSpPr/>
            <p:nvPr/>
          </p:nvSpPr>
          <p:spPr>
            <a:xfrm>
              <a:off x="4693236"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9" name="Cylindre 18"/>
            <p:cNvSpPr/>
            <p:nvPr/>
          </p:nvSpPr>
          <p:spPr>
            <a:xfrm>
              <a:off x="4693236" y="1243723"/>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20" name="Cylindre 19"/>
            <p:cNvSpPr/>
            <p:nvPr/>
          </p:nvSpPr>
          <p:spPr>
            <a:xfrm>
              <a:off x="4693235" y="1029810"/>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9" name="ZoneTexte 58"/>
            <p:cNvSpPr txBox="1"/>
            <p:nvPr/>
          </p:nvSpPr>
          <p:spPr bwMode="black">
            <a:xfrm>
              <a:off x="4664077" y="1011849"/>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66" name="ZoneTexte 65"/>
            <p:cNvSpPr txBox="1"/>
            <p:nvPr/>
          </p:nvSpPr>
          <p:spPr bwMode="black">
            <a:xfrm>
              <a:off x="4676236" y="137628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grpSp>
        <p:nvGrpSpPr>
          <p:cNvPr id="10" name="Groupe 9"/>
          <p:cNvGrpSpPr/>
          <p:nvPr/>
        </p:nvGrpSpPr>
        <p:grpSpPr>
          <a:xfrm>
            <a:off x="7959784" y="1035522"/>
            <a:ext cx="476844" cy="1139164"/>
            <a:chOff x="7959784" y="1035522"/>
            <a:chExt cx="476844" cy="1139164"/>
          </a:xfrm>
        </p:grpSpPr>
        <p:sp>
          <p:nvSpPr>
            <p:cNvPr id="42" name="Cylindre 41"/>
            <p:cNvSpPr/>
            <p:nvPr/>
          </p:nvSpPr>
          <p:spPr>
            <a:xfrm>
              <a:off x="7982630" y="1899665"/>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3" name="Cylindre 42"/>
            <p:cNvSpPr/>
            <p:nvPr/>
          </p:nvSpPr>
          <p:spPr>
            <a:xfrm>
              <a:off x="7982631" y="1680129"/>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Cylindre 43"/>
            <p:cNvSpPr/>
            <p:nvPr/>
          </p:nvSpPr>
          <p:spPr>
            <a:xfrm>
              <a:off x="7982631" y="1463261"/>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Cylindre 44"/>
            <p:cNvSpPr/>
            <p:nvPr/>
          </p:nvSpPr>
          <p:spPr>
            <a:xfrm>
              <a:off x="7982631" y="1243723"/>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Cylindre 45"/>
            <p:cNvSpPr/>
            <p:nvPr/>
          </p:nvSpPr>
          <p:spPr>
            <a:xfrm>
              <a:off x="7982627" y="1037284"/>
              <a:ext cx="453997" cy="275021"/>
            </a:xfrm>
            <a:prstGeom prst="ca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2" name="ZoneTexte 71"/>
            <p:cNvSpPr txBox="1"/>
            <p:nvPr/>
          </p:nvSpPr>
          <p:spPr bwMode="black">
            <a:xfrm>
              <a:off x="7959784" y="1035522"/>
              <a:ext cx="468933" cy="276999"/>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900" b="1" noProof="0" dirty="0" smtClean="0">
                  <a:solidFill>
                    <a:schemeClr val="bg1"/>
                  </a:solidFill>
                  <a:latin typeface="+mn-lt"/>
                </a:rPr>
                <a:t>remote branch</a:t>
              </a:r>
            </a:p>
          </p:txBody>
        </p:sp>
        <p:sp>
          <p:nvSpPr>
            <p:cNvPr id="73" name="ZoneTexte 72"/>
            <p:cNvSpPr txBox="1"/>
            <p:nvPr/>
          </p:nvSpPr>
          <p:spPr bwMode="black">
            <a:xfrm>
              <a:off x="7979378" y="1807509"/>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500" b="1" noProof="0" dirty="0" smtClean="0">
                <a:solidFill>
                  <a:schemeClr val="bg1"/>
                </a:solidFill>
                <a:latin typeface="Consolas" panose="020B0609020204030204" pitchFamily="49" charset="0"/>
                <a:cs typeface="Consolas" panose="020B0609020204030204" pitchFamily="49" charset="0"/>
              </a:endParaRPr>
            </a:p>
          </p:txBody>
        </p:sp>
      </p:grpSp>
      <p:sp>
        <p:nvSpPr>
          <p:cNvPr id="74" name="ZoneTexte 73"/>
          <p:cNvSpPr txBox="1"/>
          <p:nvPr/>
        </p:nvSpPr>
        <p:spPr bwMode="black">
          <a:xfrm>
            <a:off x="4452871" y="609662"/>
            <a:ext cx="652696" cy="215444"/>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1400" b="1" dirty="0" smtClean="0"/>
              <a:t>origin</a:t>
            </a:r>
          </a:p>
        </p:txBody>
      </p:sp>
      <p:sp>
        <p:nvSpPr>
          <p:cNvPr id="75" name="ZoneTexte 74"/>
          <p:cNvSpPr txBox="1"/>
          <p:nvPr/>
        </p:nvSpPr>
        <p:spPr bwMode="black">
          <a:xfrm rot="18983553">
            <a:off x="5073848" y="2881627"/>
            <a:ext cx="943780"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pull --rebase</a:t>
            </a:r>
          </a:p>
        </p:txBody>
      </p:sp>
      <p:cxnSp>
        <p:nvCxnSpPr>
          <p:cNvPr id="48" name="Connecteur droit avec flèche 47"/>
          <p:cNvCxnSpPr/>
          <p:nvPr/>
        </p:nvCxnSpPr>
        <p:spPr>
          <a:xfrm flipV="1">
            <a:off x="4910183" y="2229402"/>
            <a:ext cx="3895" cy="578869"/>
          </a:xfrm>
          <a:prstGeom prst="straightConnector1">
            <a:avLst/>
          </a:prstGeom>
          <a:ln w="127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ZoneTexte 75"/>
          <p:cNvSpPr txBox="1"/>
          <p:nvPr/>
        </p:nvSpPr>
        <p:spPr bwMode="black">
          <a:xfrm rot="16200000">
            <a:off x="4572340" y="2407548"/>
            <a:ext cx="468933"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sp>
        <p:nvSpPr>
          <p:cNvPr id="77" name="ZoneTexte 76"/>
          <p:cNvSpPr txBox="1"/>
          <p:nvPr/>
        </p:nvSpPr>
        <p:spPr bwMode="black">
          <a:xfrm>
            <a:off x="5010590" y="1273644"/>
            <a:ext cx="1146585"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solidFill>
                  <a:schemeClr val="accent1"/>
                </a:solidFill>
                <a:latin typeface="Consolas" panose="020B0609020204030204" pitchFamily="49" charset="0"/>
              </a:rPr>
              <a:t>Merge Request</a:t>
            </a:r>
            <a:endParaRPr lang="en-US" sz="800" noProof="0" dirty="0" smtClean="0">
              <a:solidFill>
                <a:schemeClr val="accent1"/>
              </a:solidFill>
              <a:latin typeface="Consolas" panose="020B0609020204030204" pitchFamily="49" charset="0"/>
            </a:endParaRPr>
          </a:p>
        </p:txBody>
      </p:sp>
      <p:grpSp>
        <p:nvGrpSpPr>
          <p:cNvPr id="22" name="Groupe 21"/>
          <p:cNvGrpSpPr/>
          <p:nvPr/>
        </p:nvGrpSpPr>
        <p:grpSpPr>
          <a:xfrm>
            <a:off x="4623190" y="2860023"/>
            <a:ext cx="497034" cy="1159923"/>
            <a:chOff x="4623190" y="2860023"/>
            <a:chExt cx="497034" cy="1159923"/>
          </a:xfrm>
        </p:grpSpPr>
        <p:sp>
          <p:nvSpPr>
            <p:cNvPr id="8" name="Cylindre 7"/>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1" name="Cylindre 10"/>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2" name="Cylindre 1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3" name="Cylindre 1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14" name="Cylindre 1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8" name="ZoneTexte 57"/>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0" name="ZoneTexte 79"/>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21" name="Groupe 20"/>
          <p:cNvGrpSpPr/>
          <p:nvPr/>
        </p:nvGrpSpPr>
        <p:grpSpPr>
          <a:xfrm>
            <a:off x="7937349" y="2866458"/>
            <a:ext cx="499279" cy="1141678"/>
            <a:chOff x="7937349" y="2866458"/>
            <a:chExt cx="499279" cy="1141678"/>
          </a:xfrm>
        </p:grpSpPr>
        <p:sp>
          <p:nvSpPr>
            <p:cNvPr id="36" name="Cylindre 35"/>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7" name="Cylindre 36"/>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8" name="Cylindre 37"/>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39" name="Cylindre 38"/>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0" name="Cylindre 39"/>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8" name="ZoneTexte 77"/>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81" name="ZoneTexte 80"/>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grpSp>
        <p:nvGrpSpPr>
          <p:cNvPr id="70" name="Groupe 69"/>
          <p:cNvGrpSpPr/>
          <p:nvPr/>
        </p:nvGrpSpPr>
        <p:grpSpPr>
          <a:xfrm>
            <a:off x="6999547" y="3444690"/>
            <a:ext cx="497034" cy="1159923"/>
            <a:chOff x="4623190" y="2860023"/>
            <a:chExt cx="497034" cy="1159923"/>
          </a:xfrm>
        </p:grpSpPr>
        <p:sp>
          <p:nvSpPr>
            <p:cNvPr id="71" name="Cylindre 70"/>
            <p:cNvSpPr/>
            <p:nvPr/>
          </p:nvSpPr>
          <p:spPr>
            <a:xfrm>
              <a:off x="4666227" y="374492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79" name="Cylindre 78"/>
            <p:cNvSpPr/>
            <p:nvPr/>
          </p:nvSpPr>
          <p:spPr>
            <a:xfrm>
              <a:off x="4666227" y="3527099"/>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2" name="Cylindre 81"/>
            <p:cNvSpPr/>
            <p:nvPr/>
          </p:nvSpPr>
          <p:spPr>
            <a:xfrm>
              <a:off x="4666227"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3" name="Cylindre 82"/>
            <p:cNvSpPr/>
            <p:nvPr/>
          </p:nvSpPr>
          <p:spPr>
            <a:xfrm>
              <a:off x="4666227" y="3082094"/>
              <a:ext cx="453997" cy="275021"/>
            </a:xfrm>
            <a:prstGeom prst="ca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4" name="Cylindre 83"/>
            <p:cNvSpPr/>
            <p:nvPr/>
          </p:nvSpPr>
          <p:spPr>
            <a:xfrm>
              <a:off x="4665681" y="2865090"/>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5" name="ZoneTexte 84"/>
            <p:cNvSpPr txBox="1"/>
            <p:nvPr/>
          </p:nvSpPr>
          <p:spPr bwMode="black">
            <a:xfrm>
              <a:off x="4623190" y="2860023"/>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sp>
          <p:nvSpPr>
            <p:cNvPr id="86" name="ZoneTexte 85"/>
            <p:cNvSpPr txBox="1"/>
            <p:nvPr/>
          </p:nvSpPr>
          <p:spPr bwMode="black">
            <a:xfrm>
              <a:off x="4664078" y="3211536"/>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Story_1</a:t>
              </a:r>
              <a:endParaRPr lang="en-US" sz="600" b="1" noProof="0" dirty="0" smtClean="0">
                <a:solidFill>
                  <a:schemeClr val="bg1"/>
                </a:solidFill>
                <a:latin typeface="Consolas" panose="020B0609020204030204" pitchFamily="49" charset="0"/>
                <a:cs typeface="Consolas" panose="020B0609020204030204" pitchFamily="49" charset="0"/>
              </a:endParaRPr>
            </a:p>
          </p:txBody>
        </p:sp>
      </p:grpSp>
      <p:grpSp>
        <p:nvGrpSpPr>
          <p:cNvPr id="87" name="Groupe 86"/>
          <p:cNvGrpSpPr/>
          <p:nvPr/>
        </p:nvGrpSpPr>
        <p:grpSpPr>
          <a:xfrm>
            <a:off x="5463129" y="3444690"/>
            <a:ext cx="499279" cy="1141678"/>
            <a:chOff x="7937349" y="2866458"/>
            <a:chExt cx="499279" cy="1141678"/>
          </a:xfrm>
        </p:grpSpPr>
        <p:sp>
          <p:nvSpPr>
            <p:cNvPr id="88" name="Cylindre 87"/>
            <p:cNvSpPr/>
            <p:nvPr/>
          </p:nvSpPr>
          <p:spPr>
            <a:xfrm>
              <a:off x="7982631" y="373311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89" name="Cylindre 88"/>
            <p:cNvSpPr/>
            <p:nvPr/>
          </p:nvSpPr>
          <p:spPr>
            <a:xfrm>
              <a:off x="7982631" y="3515291"/>
              <a:ext cx="453997" cy="275021"/>
            </a:xfrm>
            <a:prstGeom prst="can">
              <a:avLst/>
            </a:prstGeom>
            <a:solidFill>
              <a:srgbClr val="008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0" name="Cylindre 89"/>
            <p:cNvSpPr/>
            <p:nvPr/>
          </p:nvSpPr>
          <p:spPr>
            <a:xfrm>
              <a:off x="7982631" y="3301631"/>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1" name="Cylindre 90"/>
            <p:cNvSpPr/>
            <p:nvPr/>
          </p:nvSpPr>
          <p:spPr>
            <a:xfrm>
              <a:off x="7982631" y="3082094"/>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2" name="Cylindre 91"/>
            <p:cNvSpPr/>
            <p:nvPr/>
          </p:nvSpPr>
          <p:spPr>
            <a:xfrm>
              <a:off x="7982630" y="2871485"/>
              <a:ext cx="453997" cy="275021"/>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93" name="ZoneTexte 92"/>
            <p:cNvSpPr txBox="1"/>
            <p:nvPr/>
          </p:nvSpPr>
          <p:spPr bwMode="black">
            <a:xfrm>
              <a:off x="7979378" y="3636718"/>
              <a:ext cx="441489" cy="92333"/>
            </a:xfrm>
            <a:prstGeom prst="rect">
              <a:avLst/>
            </a:prstGeom>
            <a:noFill/>
          </p:spPr>
          <p:txBody>
            <a:bodyPr wrap="square" lIns="85730" tIns="0" rIns="0" bIns="0" rtlCol="0">
              <a:spAutoFit/>
            </a:bodyPr>
            <a:lstStyle/>
            <a:p>
              <a:pPr>
                <a:buClr>
                  <a:schemeClr val="tx2"/>
                </a:buClr>
              </a:pPr>
              <a:r>
                <a:rPr lang="en-US" sz="600" b="1" dirty="0">
                  <a:solidFill>
                    <a:schemeClr val="bg1"/>
                  </a:solidFill>
                  <a:latin typeface="Consolas" panose="020B0609020204030204" pitchFamily="49" charset="0"/>
                  <a:cs typeface="Consolas" panose="020B0609020204030204" pitchFamily="49" charset="0"/>
                </a:rPr>
                <a:t>Story_2</a:t>
              </a:r>
              <a:endParaRPr lang="en-US" sz="600" b="1" noProof="0" dirty="0" smtClean="0">
                <a:solidFill>
                  <a:schemeClr val="bg1"/>
                </a:solidFill>
                <a:latin typeface="Consolas" panose="020B0609020204030204" pitchFamily="49" charset="0"/>
                <a:cs typeface="Consolas" panose="020B0609020204030204" pitchFamily="49" charset="0"/>
              </a:endParaRPr>
            </a:p>
          </p:txBody>
        </p:sp>
        <p:sp>
          <p:nvSpPr>
            <p:cNvPr id="94" name="ZoneTexte 93"/>
            <p:cNvSpPr txBox="1"/>
            <p:nvPr/>
          </p:nvSpPr>
          <p:spPr bwMode="black">
            <a:xfrm>
              <a:off x="7937349" y="2866458"/>
              <a:ext cx="468933" cy="276999"/>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900" b="1" noProof="0" dirty="0" smtClean="0">
                  <a:solidFill>
                    <a:schemeClr val="bg1"/>
                  </a:solidFill>
                  <a:latin typeface="+mn-lt"/>
                </a:rPr>
                <a:t>Local</a:t>
              </a:r>
              <a:br>
                <a:rPr lang="en-US" sz="900" b="1" noProof="0" dirty="0" smtClean="0">
                  <a:solidFill>
                    <a:schemeClr val="bg1"/>
                  </a:solidFill>
                  <a:latin typeface="+mn-lt"/>
                </a:rPr>
              </a:br>
              <a:r>
                <a:rPr lang="en-US" sz="900" b="1" noProof="0" dirty="0" smtClean="0">
                  <a:solidFill>
                    <a:schemeClr val="bg1"/>
                  </a:solidFill>
                  <a:latin typeface="+mn-lt"/>
                </a:rPr>
                <a:t>branch</a:t>
              </a:r>
            </a:p>
          </p:txBody>
        </p:sp>
      </p:grpSp>
      <p:cxnSp>
        <p:nvCxnSpPr>
          <p:cNvPr id="95" name="Connecteur droit avec flèche 94"/>
          <p:cNvCxnSpPr>
            <a:stCxn id="6" idx="3"/>
          </p:cNvCxnSpPr>
          <p:nvPr/>
        </p:nvCxnSpPr>
        <p:spPr>
          <a:xfrm flipV="1">
            <a:off x="5093212" y="4221839"/>
            <a:ext cx="396185" cy="357029"/>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a:stCxn id="35" idx="1"/>
          </p:cNvCxnSpPr>
          <p:nvPr/>
        </p:nvCxnSpPr>
        <p:spPr>
          <a:xfrm flipH="1" flipV="1">
            <a:off x="7543800" y="4221840"/>
            <a:ext cx="465842" cy="357028"/>
          </a:xfrm>
          <a:prstGeom prst="straightConnector1">
            <a:avLst/>
          </a:prstGeom>
          <a:ln w="127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Connecteur droit avec flèche 97"/>
          <p:cNvCxnSpPr/>
          <p:nvPr/>
        </p:nvCxnSpPr>
        <p:spPr>
          <a:xfrm rot="18314861" flipV="1">
            <a:off x="6106085" y="1684289"/>
            <a:ext cx="4381" cy="2212131"/>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ZoneTexte 98"/>
          <p:cNvSpPr txBox="1"/>
          <p:nvPr/>
        </p:nvSpPr>
        <p:spPr bwMode="black">
          <a:xfrm rot="2125959">
            <a:off x="5328383" y="2280710"/>
            <a:ext cx="632126" cy="123111"/>
          </a:xfrm>
          <a:prstGeom prst="rect">
            <a:avLst/>
          </a:prstGeom>
          <a:noFill/>
        </p:spPr>
        <p:txBody>
          <a:bodyPr wrap="square" lIns="85730" tIns="0" rIns="0" bIns="0" rtlCol="0">
            <a:spAutoFit/>
          </a:bodyPr>
          <a:lstStyle/>
          <a:p>
            <a:pPr marL="0" indent="0" algn="l">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cxnSp>
        <p:nvCxnSpPr>
          <p:cNvPr id="101" name="Connecteur droit avec flèche 100"/>
          <p:cNvCxnSpPr/>
          <p:nvPr/>
        </p:nvCxnSpPr>
        <p:spPr>
          <a:xfrm flipV="1">
            <a:off x="6011375" y="2152751"/>
            <a:ext cx="1937710" cy="1349769"/>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ZoneTexte 101"/>
          <p:cNvSpPr txBox="1"/>
          <p:nvPr/>
        </p:nvSpPr>
        <p:spPr bwMode="black">
          <a:xfrm rot="19570456">
            <a:off x="7244540" y="2268147"/>
            <a:ext cx="601484" cy="123111"/>
          </a:xfrm>
          <a:prstGeom prst="rect">
            <a:avLst/>
          </a:prstGeom>
          <a:noFill/>
        </p:spPr>
        <p:txBody>
          <a:bodyPr wrap="square" lIns="85730" tIns="0" rIns="0" bIns="0" rtlCol="0">
            <a:spAutoFit/>
          </a:bodyPr>
          <a:lstStyle/>
          <a:p>
            <a:pPr marL="0" indent="0" algn="ctr">
              <a:buClr>
                <a:schemeClr val="tx2"/>
              </a:buClr>
              <a:buFont typeface="Arial" pitchFamily="34" charset="0"/>
              <a:buNone/>
              <a:tabLst/>
            </a:pPr>
            <a:r>
              <a:rPr lang="en-US" sz="800" dirty="0" smtClean="0">
                <a:latin typeface="Consolas" panose="020B0609020204030204" pitchFamily="49" charset="0"/>
              </a:rPr>
              <a:t>push</a:t>
            </a:r>
            <a:endParaRPr lang="en-US" sz="800" noProof="0" dirty="0" smtClean="0">
              <a:latin typeface="Consolas" panose="020B0609020204030204" pitchFamily="49" charset="0"/>
            </a:endParaRPr>
          </a:p>
        </p:txBody>
      </p:sp>
      <p:cxnSp>
        <p:nvCxnSpPr>
          <p:cNvPr id="111" name="Connecteur droit avec flèche 110"/>
          <p:cNvCxnSpPr/>
          <p:nvPr/>
        </p:nvCxnSpPr>
        <p:spPr>
          <a:xfrm flipH="1">
            <a:off x="5956265" y="2283677"/>
            <a:ext cx="442213" cy="1100356"/>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p:cNvCxnSpPr/>
          <p:nvPr/>
        </p:nvCxnSpPr>
        <p:spPr>
          <a:xfrm>
            <a:off x="6595660" y="2283677"/>
            <a:ext cx="506619" cy="1073438"/>
          </a:xfrm>
          <a:prstGeom prst="straightConnector1">
            <a:avLst/>
          </a:prstGeom>
          <a:ln w="12700">
            <a:solidFill>
              <a:schemeClr val="tx1">
                <a:lumMod val="75000"/>
                <a:lumOff val="2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589618"/>
      </p:ext>
    </p:extLst>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 Commit Message </a:t>
            </a:r>
            <a:r>
              <a:rPr lang="en-US" dirty="0" smtClean="0"/>
              <a:t>Emoji</a:t>
            </a:r>
            <a:endParaRPr lang="en-US" dirty="0"/>
          </a:p>
        </p:txBody>
      </p:sp>
      <p:sp>
        <p:nvSpPr>
          <p:cNvPr id="4" name="Espace réservé du texte 3"/>
          <p:cNvSpPr>
            <a:spLocks noGrp="1"/>
          </p:cNvSpPr>
          <p:nvPr>
            <p:ph type="body" sz="quarter" idx="11"/>
          </p:nvPr>
        </p:nvSpPr>
        <p:spPr/>
        <p:txBody>
          <a:bodyPr/>
          <a:lstStyle/>
          <a:p>
            <a:r>
              <a:rPr lang="en-US" dirty="0" smtClean="0"/>
              <a:t>Have more visual commits</a:t>
            </a:r>
            <a:endParaRPr lang="en-US" dirty="0"/>
          </a:p>
        </p:txBody>
      </p:sp>
      <p:sp>
        <p:nvSpPr>
          <p:cNvPr id="6" name="Content Placeholder 8"/>
          <p:cNvSpPr>
            <a:spLocks noGrp="1"/>
          </p:cNvSpPr>
          <p:nvPr>
            <p:ph sz="quarter" idx="10"/>
          </p:nvPr>
        </p:nvSpPr>
        <p:spPr>
          <a:xfrm>
            <a:off x="457200" y="1782762"/>
            <a:ext cx="5029200" cy="3151188"/>
          </a:xfrm>
        </p:spPr>
        <p:txBody>
          <a:bodyPr/>
          <a:lstStyle/>
          <a:p>
            <a:pPr marL="342900" indent="-342900">
              <a:buFont typeface="Wingdings" panose="05000000000000000000" pitchFamily="2" charset="2"/>
              <a:buChar char="§"/>
            </a:pPr>
            <a:r>
              <a:rPr lang="en-US" dirty="0"/>
              <a:t>Prepend every commit message with an emoji with this form: </a:t>
            </a:r>
            <a:r>
              <a:rPr lang="en-US" dirty="0">
                <a:latin typeface="Consolas" panose="020B0609020204030204" pitchFamily="49" charset="0"/>
              </a:rPr>
              <a:t>&lt;emoji&gt; commit </a:t>
            </a:r>
            <a:r>
              <a:rPr lang="en-US" dirty="0" smtClean="0">
                <a:latin typeface="Consolas" panose="020B0609020204030204" pitchFamily="49" charset="0"/>
              </a:rPr>
              <a:t>message</a:t>
            </a:r>
            <a:endParaRPr lang="en-US" dirty="0"/>
          </a:p>
          <a:p>
            <a:pPr marL="522288" lvl="1" indent="-342900">
              <a:buFont typeface="Wingdings" panose="05000000000000000000" pitchFamily="2" charset="2"/>
              <a:buChar char="§"/>
            </a:pPr>
            <a:r>
              <a:rPr lang="en-US" dirty="0">
                <a:hlinkClick r:id="rId2"/>
              </a:rPr>
              <a:t>https://</a:t>
            </a:r>
            <a:r>
              <a:rPr lang="en-US" dirty="0" smtClean="0">
                <a:hlinkClick r:id="rId2"/>
              </a:rPr>
              <a:t>gitlab.com/gitlab-org/gitlab-ce/blob/master/doc/user/markdown.md#emoji</a:t>
            </a:r>
            <a:r>
              <a:rPr lang="en-US" dirty="0" smtClean="0"/>
              <a:t> </a:t>
            </a:r>
            <a:endParaRPr lang="en-US" dirty="0"/>
          </a:p>
          <a:p>
            <a:pPr marL="522288" lvl="1" indent="-342900">
              <a:buFont typeface="Wingdings" panose="05000000000000000000" pitchFamily="2" charset="2"/>
              <a:buChar char="§"/>
            </a:pPr>
            <a:r>
              <a:rPr lang="en-US" dirty="0">
                <a:hlinkClick r:id="rId3"/>
              </a:rPr>
              <a:t>https://</a:t>
            </a:r>
            <a:r>
              <a:rPr lang="en-US" dirty="0" smtClean="0">
                <a:hlinkClick r:id="rId3"/>
              </a:rPr>
              <a:t>github.com/dannyfritz/commit-message-emoji</a:t>
            </a:r>
            <a:r>
              <a:rPr lang="en-US" dirty="0" smtClean="0"/>
              <a:t> </a:t>
            </a:r>
            <a:endParaRPr lang="en-US" dirty="0"/>
          </a:p>
        </p:txBody>
      </p:sp>
      <p:pic>
        <p:nvPicPr>
          <p:cNvPr id="5" name="Image 4"/>
          <p:cNvPicPr>
            <a:picLocks noChangeAspect="1"/>
          </p:cNvPicPr>
          <p:nvPr/>
        </p:nvPicPr>
        <p:blipFill rotWithShape="1">
          <a:blip r:embed="rId4"/>
          <a:srcRect r="6123"/>
          <a:stretch/>
        </p:blipFill>
        <p:spPr>
          <a:xfrm>
            <a:off x="5562600" y="1152525"/>
            <a:ext cx="3505200" cy="3781425"/>
          </a:xfrm>
          <a:prstGeom prst="rect">
            <a:avLst/>
          </a:prstGeom>
        </p:spPr>
      </p:pic>
    </p:spTree>
    <p:extLst>
      <p:ext uri="{BB962C8B-B14F-4D97-AF65-F5344CB8AC3E}">
        <p14:creationId xmlns:p14="http://schemas.microsoft.com/office/powerpoint/2010/main" val="139432145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Contribute with </a:t>
            </a:r>
            <a:r>
              <a:rPr lang="en-US" dirty="0" err="1" smtClean="0"/>
              <a:t>GitLab</a:t>
            </a:r>
            <a:endParaRPr lang="en-US" dirty="0"/>
          </a:p>
        </p:txBody>
      </p:sp>
      <p:sp>
        <p:nvSpPr>
          <p:cNvPr id="6" name="Text Placeholder 5"/>
          <p:cNvSpPr>
            <a:spLocks noGrp="1"/>
          </p:cNvSpPr>
          <p:nvPr>
            <p:ph type="body" sz="quarter" idx="11"/>
          </p:nvPr>
        </p:nvSpPr>
        <p:spPr>
          <a:xfrm>
            <a:off x="5849859" y="2399530"/>
            <a:ext cx="2461758" cy="239953"/>
          </a:xfrm>
        </p:spPr>
        <p:txBody>
          <a:bodyPr/>
          <a:lstStyle/>
          <a:p>
            <a:r>
              <a:rPr lang="en-US" b="1" dirty="0" smtClean="0"/>
              <a:t>Training</a:t>
            </a:r>
            <a:endParaRPr lang="en-US" b="1" dirty="0"/>
          </a:p>
        </p:txBody>
      </p:sp>
    </p:spTree>
    <p:extLst>
      <p:ext uri="{BB962C8B-B14F-4D97-AF65-F5344CB8AC3E}">
        <p14:creationId xmlns:p14="http://schemas.microsoft.com/office/powerpoint/2010/main" val="3094408572"/>
      </p:ext>
    </p:extLst>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0" name="Content Placeholder 8"/>
          <p:cNvSpPr>
            <a:spLocks noGrp="1"/>
          </p:cNvSpPr>
          <p:nvPr>
            <p:ph sz="quarter" idx="10"/>
          </p:nvPr>
        </p:nvSpPr>
        <p:spPr>
          <a:xfrm>
            <a:off x="457200" y="1588160"/>
            <a:ext cx="4267200" cy="3345790"/>
          </a:xfrm>
        </p:spPr>
        <p:txBody>
          <a:bodyPr/>
          <a:lstStyle/>
          <a:p>
            <a:pPr marL="457200" lvl="0" indent="-457200">
              <a:buFont typeface="+mj-lt"/>
              <a:buAutoNum type="arabicPeriod"/>
            </a:pPr>
            <a:r>
              <a:rPr lang="en-US" dirty="0" smtClean="0"/>
              <a:t>Clone origin repository</a:t>
            </a:r>
          </a:p>
          <a:p>
            <a:pPr marL="457200" lvl="0" indent="-457200">
              <a:buFont typeface="+mj-lt"/>
              <a:buAutoNum type="arabicPeriod"/>
            </a:pPr>
            <a:r>
              <a:rPr lang="en-US" dirty="0" smtClean="0"/>
              <a:t>Create a local branch</a:t>
            </a:r>
          </a:p>
          <a:p>
            <a:pPr marL="457200" lvl="0" indent="-457200">
              <a:buFont typeface="+mj-lt"/>
              <a:buAutoNum type="arabicPeriod"/>
            </a:pPr>
            <a:r>
              <a:rPr lang="en-US" dirty="0" smtClean="0"/>
              <a:t>Implement changes</a:t>
            </a:r>
          </a:p>
          <a:p>
            <a:pPr marL="457200" lvl="0" indent="-457200">
              <a:buFont typeface="+mj-lt"/>
              <a:buAutoNum type="arabicPeriod"/>
            </a:pPr>
            <a:r>
              <a:rPr lang="en-US" dirty="0" smtClean="0"/>
              <a:t>Push changes remotely</a:t>
            </a:r>
          </a:p>
          <a:p>
            <a:pPr marL="457200" lvl="0" indent="-457200">
              <a:buFont typeface="+mj-lt"/>
              <a:buAutoNum type="arabicPeriod"/>
            </a:pPr>
            <a:r>
              <a:rPr lang="en-US" dirty="0" smtClean="0"/>
              <a:t>Check branch on the repos</a:t>
            </a:r>
          </a:p>
          <a:p>
            <a:pPr marL="457200" lvl="0" indent="-457200">
              <a:buFont typeface="+mj-lt"/>
              <a:buAutoNum type="arabicPeriod"/>
            </a:pPr>
            <a:r>
              <a:rPr lang="en-US" dirty="0" smtClean="0"/>
              <a:t>Create a Merge Request</a:t>
            </a:r>
          </a:p>
        </p:txBody>
      </p:sp>
      <p:sp>
        <p:nvSpPr>
          <p:cNvPr id="11" name="Text Placeholder 8"/>
          <p:cNvSpPr>
            <a:spLocks noGrp="1"/>
          </p:cNvSpPr>
          <p:nvPr>
            <p:ph type="body" sz="quarter" idx="11"/>
          </p:nvPr>
        </p:nvSpPr>
        <p:spPr>
          <a:xfrm>
            <a:off x="457200" y="986499"/>
            <a:ext cx="3352800" cy="381000"/>
          </a:xfrm>
        </p:spPr>
        <p:txBody>
          <a:bodyPr/>
          <a:lstStyle/>
          <a:p>
            <a:r>
              <a:rPr lang="en-US" dirty="0" smtClean="0"/>
              <a:t>Contribute</a:t>
            </a:r>
            <a:endParaRPr lang="en-US" dirty="0"/>
          </a:p>
        </p:txBody>
      </p:sp>
      <p:sp>
        <p:nvSpPr>
          <p:cNvPr id="8" name="Content Placeholder 8"/>
          <p:cNvSpPr txBox="1">
            <a:spLocks/>
          </p:cNvSpPr>
          <p:nvPr/>
        </p:nvSpPr>
        <p:spPr>
          <a:xfrm>
            <a:off x="4781550" y="1885950"/>
            <a:ext cx="4362450" cy="3048000"/>
          </a:xfrm>
          <a:prstGeom prst="rect">
            <a:avLst/>
          </a:prstGeom>
        </p:spPr>
        <p:txBody>
          <a:bodyPr/>
          <a:lstStyle>
            <a:lvl1pPr marL="0" indent="0" algn="l" rtl="0" eaLnBrk="1" fontAlgn="base" hangingPunct="1">
              <a:lnSpc>
                <a:spcPct val="95000"/>
              </a:lnSpc>
              <a:spcBef>
                <a:spcPts val="1800"/>
              </a:spcBef>
              <a:spcAft>
                <a:spcPct val="0"/>
              </a:spcAft>
              <a:buClr>
                <a:schemeClr val="accent1"/>
              </a:buClr>
              <a:buSzPct val="100000"/>
              <a:buFont typeface="Wingdings 2" pitchFamily="18" charset="2"/>
              <a:buNone/>
              <a:defRPr sz="2400" baseline="0">
                <a:solidFill>
                  <a:schemeClr val="tx1"/>
                </a:solidFill>
                <a:latin typeface="+mn-lt"/>
                <a:ea typeface="+mn-ea"/>
                <a:cs typeface="+mn-cs"/>
              </a:defRPr>
            </a:lvl1pPr>
            <a:lvl2pPr marL="179388" indent="-179388" algn="l" rtl="0" eaLnBrk="1" fontAlgn="base" hangingPunct="1">
              <a:lnSpc>
                <a:spcPct val="95000"/>
              </a:lnSpc>
              <a:spcBef>
                <a:spcPts val="400"/>
              </a:spcBef>
              <a:spcAft>
                <a:spcPct val="0"/>
              </a:spcAft>
              <a:buClr>
                <a:schemeClr val="accent1"/>
              </a:buClr>
              <a:buSzPct val="90000"/>
              <a:buFont typeface="Wingdings 2" pitchFamily="18" charset="2"/>
              <a:buChar char="¡"/>
              <a:defRPr sz="1800">
                <a:solidFill>
                  <a:schemeClr val="tx1"/>
                </a:solidFill>
                <a:latin typeface="+mn-lt"/>
              </a:defRPr>
            </a:lvl2pPr>
            <a:lvl3pPr marL="447675" indent="-179388" algn="l" rtl="0" eaLnBrk="1" fontAlgn="base" hangingPunct="1">
              <a:lnSpc>
                <a:spcPct val="95000"/>
              </a:lnSpc>
              <a:spcBef>
                <a:spcPts val="400"/>
              </a:spcBef>
              <a:spcAft>
                <a:spcPts val="0"/>
              </a:spcAft>
              <a:buClr>
                <a:srgbClr val="AD9F96"/>
              </a:buClr>
              <a:buSzPct val="90000"/>
              <a:buFont typeface="Wingdings 2" pitchFamily="18" charset="2"/>
              <a:buChar char=""/>
              <a:defRPr sz="1600">
                <a:solidFill>
                  <a:schemeClr val="tx1"/>
                </a:solidFill>
                <a:latin typeface="+mn-lt"/>
              </a:defRPr>
            </a:lvl3pPr>
            <a:lvl4pPr marL="717550" indent="-179388" algn="l" rtl="0" eaLnBrk="1" fontAlgn="base" hangingPunct="1">
              <a:lnSpc>
                <a:spcPct val="95000"/>
              </a:lnSpc>
              <a:spcBef>
                <a:spcPts val="400"/>
              </a:spcBef>
              <a:spcAft>
                <a:spcPct val="0"/>
              </a:spcAft>
              <a:buClr>
                <a:srgbClr val="A7A9C1"/>
              </a:buClr>
              <a:buSzPct val="80000"/>
              <a:buFont typeface="Wingdings 2" pitchFamily="18" charset="2"/>
              <a:buChar char="¡"/>
              <a:defRPr sz="1400">
                <a:solidFill>
                  <a:schemeClr val="tx1"/>
                </a:solidFill>
                <a:latin typeface="+mn-lt"/>
              </a:defRPr>
            </a:lvl4pPr>
            <a:lvl5pPr marL="982663" indent="-174625" algn="l" rtl="0" eaLnBrk="1" fontAlgn="base" hangingPunct="1">
              <a:spcBef>
                <a:spcPts val="300"/>
              </a:spcBef>
              <a:spcAft>
                <a:spcPct val="0"/>
              </a:spcAft>
              <a:buChar char="•"/>
              <a:defRPr sz="1200">
                <a:solidFill>
                  <a:schemeClr val="tx1"/>
                </a:solidFill>
                <a:latin typeface="+mn-lt"/>
              </a:defRPr>
            </a:lvl5pPr>
            <a:lvl6pPr marL="2343150" indent="-180975" algn="l" rtl="0" eaLnBrk="1" fontAlgn="base" hangingPunct="1">
              <a:spcBef>
                <a:spcPct val="10000"/>
              </a:spcBef>
              <a:spcAft>
                <a:spcPct val="0"/>
              </a:spcAft>
              <a:buChar char="•"/>
              <a:defRPr sz="1200">
                <a:solidFill>
                  <a:schemeClr val="tx1"/>
                </a:solidFill>
                <a:latin typeface="+mn-lt"/>
              </a:defRPr>
            </a:lvl6pPr>
            <a:lvl7pPr marL="2800350" indent="-180975" algn="l" rtl="0" eaLnBrk="1" fontAlgn="base" hangingPunct="1">
              <a:spcBef>
                <a:spcPct val="10000"/>
              </a:spcBef>
              <a:spcAft>
                <a:spcPct val="0"/>
              </a:spcAft>
              <a:buChar char="•"/>
              <a:defRPr sz="1200">
                <a:solidFill>
                  <a:schemeClr val="tx1"/>
                </a:solidFill>
                <a:latin typeface="+mn-lt"/>
              </a:defRPr>
            </a:lvl7pPr>
            <a:lvl8pPr marL="3257550" indent="-180975" algn="l" rtl="0" eaLnBrk="1" fontAlgn="base" hangingPunct="1">
              <a:spcBef>
                <a:spcPct val="10000"/>
              </a:spcBef>
              <a:spcAft>
                <a:spcPct val="0"/>
              </a:spcAft>
              <a:buChar char="•"/>
              <a:defRPr sz="1200">
                <a:solidFill>
                  <a:schemeClr val="tx1"/>
                </a:solidFill>
                <a:latin typeface="+mn-lt"/>
              </a:defRPr>
            </a:lvl8pPr>
            <a:lvl9pPr marL="3714750" indent="-180975" algn="l" rtl="0" eaLnBrk="1" fontAlgn="base" hangingPunct="1">
              <a:spcBef>
                <a:spcPct val="10000"/>
              </a:spcBef>
              <a:spcAft>
                <a:spcPct val="0"/>
              </a:spcAft>
              <a:buChar char="•"/>
              <a:defRPr sz="1200">
                <a:solidFill>
                  <a:schemeClr val="tx1"/>
                </a:solidFill>
                <a:latin typeface="+mn-lt"/>
              </a:defRPr>
            </a:lvl9pPr>
          </a:lstStyle>
          <a:p>
            <a:pPr marL="457200" indent="-457200">
              <a:buFont typeface="+mj-lt"/>
              <a:buAutoNum type="arabicPeriod" startAt="7"/>
            </a:pPr>
            <a:r>
              <a:rPr lang="en-US" kern="0" dirty="0" smtClean="0"/>
              <a:t>Assignee: review the Merge Request</a:t>
            </a:r>
          </a:p>
          <a:p>
            <a:pPr marL="457200" indent="-457200">
              <a:buFont typeface="+mj-lt"/>
              <a:buAutoNum type="arabicPeriod" startAt="7"/>
            </a:pPr>
            <a:r>
              <a:rPr lang="en-US" kern="0" dirty="0" smtClean="0"/>
              <a:t>Assignee: merge the Merge Request</a:t>
            </a:r>
          </a:p>
          <a:p>
            <a:pPr marL="457200" indent="-457200">
              <a:buFont typeface="+mj-lt"/>
              <a:buAutoNum type="arabicPeriod" startAt="7"/>
            </a:pPr>
            <a:r>
              <a:rPr lang="en-US" kern="0" dirty="0" smtClean="0"/>
              <a:t>Update (JIRA) Story status</a:t>
            </a:r>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933469"/>
      </p:ext>
    </p:extLst>
  </p:cSld>
  <p:clrMapOvr>
    <a:masterClrMapping/>
  </p:clrMapOvr>
  <p:transition>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pPr lvl="0"/>
            <a:r>
              <a:rPr lang="en-US" dirty="0" smtClean="0"/>
              <a:t>Clone origin repository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Clone </a:t>
            </a:r>
            <a:r>
              <a:rPr lang="en-US" dirty="0">
                <a:hlinkClick r:id="rId3"/>
              </a:rPr>
              <a:t>https://innersource.soprasteria.com/software-automation-architecture/git-training</a:t>
            </a:r>
            <a:r>
              <a:rPr lang="en-US" dirty="0"/>
              <a:t> on </a:t>
            </a:r>
            <a:r>
              <a:rPr lang="en-US" dirty="0" err="1"/>
              <a:t>GitLab</a:t>
            </a:r>
            <a:endParaRPr lang="en-US" dirty="0"/>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5261780"/>
      </p:ext>
    </p:extLst>
  </p:cSld>
  <p:clrMapOvr>
    <a:masterClrMapping/>
  </p:clrMapOvr>
  <p:transition>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pPr lvl="0"/>
            <a:r>
              <a:rPr lang="en-US" dirty="0" smtClean="0"/>
              <a:t>Clone origin repository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Clone </a:t>
            </a:r>
            <a:r>
              <a:rPr lang="en-US" dirty="0">
                <a:hlinkClick r:id="rId3"/>
              </a:rPr>
              <a:t>https://</a:t>
            </a:r>
            <a:r>
              <a:rPr lang="en-US" dirty="0" smtClean="0">
                <a:hlinkClick r:id="rId3"/>
              </a:rPr>
              <a:t>innersource.soprasteria.com/software-automation-architecture/git-training</a:t>
            </a:r>
            <a:r>
              <a:rPr lang="en-US" dirty="0" smtClean="0"/>
              <a:t> on </a:t>
            </a:r>
            <a:r>
              <a:rPr lang="en-US" dirty="0" err="1" smtClean="0"/>
              <a:t>GitLab</a:t>
            </a:r>
            <a:endParaRPr lang="en-US" dirty="0" smtClean="0"/>
          </a:p>
          <a:p>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git</a:t>
            </a:r>
            <a:r>
              <a:rPr lang="en-US" dirty="0">
                <a:solidFill>
                  <a:srgbClr val="FF0000"/>
                </a:solidFill>
                <a:latin typeface="Consolas" panose="020B0609020204030204" pitchFamily="49" charset="0"/>
                <a:cs typeface="Consolas" panose="020B0609020204030204" pitchFamily="49" charset="0"/>
              </a:rPr>
              <a:t> clone https://innersource.soprasteria.com/software-automation-architecture/git-training.git</a:t>
            </a:r>
          </a:p>
          <a:p>
            <a:pPr marL="342900" indent="-342900">
              <a:buFont typeface="Wingdings" panose="05000000000000000000" pitchFamily="2" charset="2"/>
              <a:buChar char="§"/>
            </a:pPr>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9859809"/>
      </p:ext>
    </p:extLst>
  </p:cSld>
  <p:clrMapOvr>
    <a:masterClrMapping/>
  </p:clrMapOvr>
  <p:transition>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Implement changes required by a Story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Go to your JIRA Story &amp; click on « Start »</a:t>
            </a:r>
          </a:p>
          <a:p>
            <a:pPr marL="342900" indent="-342900">
              <a:buFont typeface="Wingdings" panose="05000000000000000000" pitchFamily="2" charset="2"/>
              <a:buChar char="§"/>
            </a:pPr>
            <a:r>
              <a:rPr lang="en-US" dirty="0" smtClean="0"/>
              <a:t>Create a local branch named the same as the Story (Story-…)</a:t>
            </a:r>
          </a:p>
          <a:p>
            <a:pPr marL="342900" indent="-342900">
              <a:buFont typeface="Wingdings" panose="05000000000000000000" pitchFamily="2" charset="2"/>
              <a:buChar char="§"/>
            </a:pPr>
            <a:endParaRPr lang="en-US" dirty="0" smtClean="0"/>
          </a:p>
          <a:p>
            <a:pPr marL="342900" indent="-342900">
              <a:buFont typeface="Wingdings" panose="05000000000000000000" pitchFamily="2" charset="2"/>
              <a:buChar char="§"/>
            </a:pPr>
            <a:r>
              <a:rPr lang="en-US" dirty="0" smtClean="0"/>
              <a:t>Implement &amp; commit changes</a:t>
            </a:r>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1472219"/>
      </p:ext>
    </p:extLst>
  </p:cSld>
  <p:clrMapOvr>
    <a:masterClrMapping/>
  </p:clrMapOvr>
  <p:transition>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Implement changes required by a Story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Go to your JIRA Story &amp; click on « Start »</a:t>
            </a:r>
          </a:p>
          <a:p>
            <a:pPr marL="342900" indent="-342900">
              <a:buFont typeface="Wingdings" panose="05000000000000000000" pitchFamily="2" charset="2"/>
              <a:buChar char="§"/>
            </a:pPr>
            <a:r>
              <a:rPr lang="en-US" dirty="0"/>
              <a:t>Create a local branch named the same as the Story </a:t>
            </a:r>
            <a:r>
              <a:rPr lang="en-US" dirty="0" smtClean="0"/>
              <a:t>(Story-</a:t>
            </a:r>
            <a:r>
              <a:rPr lang="en-US" dirty="0"/>
              <a:t>…)</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checkout –b Story-… master</a:t>
            </a:r>
          </a:p>
          <a:p>
            <a:pPr marL="342900" indent="-342900">
              <a:buFont typeface="Wingdings" panose="05000000000000000000" pitchFamily="2" charset="2"/>
              <a:buChar char="§"/>
            </a:pPr>
            <a:r>
              <a:rPr lang="en-US" dirty="0" smtClean="0"/>
              <a:t>Implement &amp; commit changes</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add … &amp;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commit –m "&lt;comment&gt;"</a:t>
            </a:r>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1861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smtClean="0"/>
              <a:t>Push changes remotely</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Push your local branch remotely</a:t>
            </a:r>
          </a:p>
          <a:p>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498840"/>
      </p:ext>
    </p:extLst>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Hosts </a:t>
            </a:r>
            <a:r>
              <a:rPr lang="en-US" dirty="0" err="1" smtClean="0"/>
              <a:t>Git</a:t>
            </a:r>
            <a:r>
              <a:rPr lang="en-US" dirty="0" smtClean="0"/>
              <a:t> repositories</a:t>
            </a:r>
          </a:p>
          <a:p>
            <a:pPr marL="342900" lvl="0" indent="-342900">
              <a:buFont typeface="Wingdings" panose="05000000000000000000" pitchFamily="2" charset="2"/>
              <a:buChar char="§"/>
            </a:pPr>
            <a:r>
              <a:rPr lang="en-US" dirty="0" smtClean="0"/>
              <a:t>Adds collaborative &amp; CI features</a:t>
            </a:r>
          </a:p>
          <a:p>
            <a:pPr marL="342900" lvl="0" indent="-342900">
              <a:buFont typeface="Wingdings" panose="05000000000000000000" pitchFamily="2" charset="2"/>
              <a:buChar char="§"/>
            </a:pPr>
            <a:r>
              <a:rPr lang="en-US" dirty="0" smtClean="0"/>
              <a:t>Very similar to GitHub</a:t>
            </a:r>
          </a:p>
          <a:p>
            <a:pPr marL="342900" lvl="0" indent="-342900">
              <a:buFont typeface="Wingdings" panose="05000000000000000000" pitchFamily="2" charset="2"/>
              <a:buChar char="§"/>
            </a:pPr>
            <a:r>
              <a:rPr lang="en-US" dirty="0" smtClean="0"/>
              <a:t>Open source</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576710"/>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Push changes remotely</a:t>
            </a:r>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a:t>Push your local branch remotely</a:t>
            </a:r>
          </a:p>
          <a:p>
            <a:r>
              <a:rPr lang="en-US" dirty="0" smtClean="0">
                <a:solidFill>
                  <a:srgbClr val="FF0000"/>
                </a:solidFill>
                <a:latin typeface="Consolas" panose="020B0609020204030204" pitchFamily="49" charset="0"/>
                <a:cs typeface="Consolas" panose="020B0609020204030204" pitchFamily="49" charset="0"/>
              </a:rPr>
              <a:t>$ </a:t>
            </a:r>
            <a:r>
              <a:rPr lang="en-US" dirty="0" err="1" smtClean="0">
                <a:solidFill>
                  <a:srgbClr val="FF0000"/>
                </a:solidFill>
                <a:latin typeface="Consolas" panose="020B0609020204030204" pitchFamily="49" charset="0"/>
                <a:cs typeface="Consolas" panose="020B0609020204030204" pitchFamily="49" charset="0"/>
              </a:rPr>
              <a:t>git</a:t>
            </a:r>
            <a:r>
              <a:rPr lang="en-US" dirty="0" smtClean="0">
                <a:solidFill>
                  <a:srgbClr val="FF0000"/>
                </a:solidFill>
                <a:latin typeface="Consolas" panose="020B0609020204030204" pitchFamily="49" charset="0"/>
                <a:cs typeface="Consolas" panose="020B0609020204030204" pitchFamily="49" charset="0"/>
              </a:rPr>
              <a:t> push origin &lt;branch&gt;</a:t>
            </a:r>
            <a:endParaRPr lang="en-US" dirty="0" smtClean="0"/>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5879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Check branch on </a:t>
            </a:r>
            <a:r>
              <a:rPr lang="en-US" dirty="0" smtClean="0"/>
              <a:t>the repos</a:t>
            </a:r>
            <a:endParaRPr lang="en-US" dirty="0"/>
          </a:p>
        </p:txBody>
      </p:sp>
      <p:sp>
        <p:nvSpPr>
          <p:cNvPr id="8" name="Content Placeholder 8"/>
          <p:cNvSpPr>
            <a:spLocks noGrp="1"/>
          </p:cNvSpPr>
          <p:nvPr>
            <p:ph sz="quarter" idx="10"/>
          </p:nvPr>
        </p:nvSpPr>
        <p:spPr>
          <a:xfrm>
            <a:off x="457200" y="1782762"/>
            <a:ext cx="8534400" cy="3151188"/>
          </a:xfrm>
        </p:spPr>
        <p:txBody>
          <a:bodyPr/>
          <a:lstStyle/>
          <a:p>
            <a:pPr marL="342900" indent="-342900">
              <a:buFont typeface="Wingdings" panose="05000000000000000000" pitchFamily="2" charset="2"/>
              <a:buChar char="§"/>
            </a:pPr>
            <a:r>
              <a:rPr lang="en-US" dirty="0" smtClean="0"/>
              <a:t>Check branch commits on </a:t>
            </a:r>
            <a:r>
              <a:rPr lang="en-US" dirty="0" err="1" smtClean="0"/>
              <a:t>GitLab</a:t>
            </a:r>
            <a:endParaRPr lang="en-US" dirty="0" smtClean="0"/>
          </a:p>
          <a:p>
            <a:endParaRPr lang="en-US" sz="1600" b="1" dirty="0" smtClean="0">
              <a:solidFill>
                <a:srgbClr val="FF0000"/>
              </a:solidFill>
            </a:endParaRPr>
          </a:p>
          <a:p>
            <a:pPr marL="342900" indent="-342900">
              <a:buFont typeface="Wingdings" panose="05000000000000000000" pitchFamily="2" charset="2"/>
              <a:buChar char="§"/>
            </a:pPr>
            <a:r>
              <a:rPr lang="en-US" dirty="0" smtClean="0"/>
              <a:t>Compare your branch with master branch on </a:t>
            </a:r>
            <a:r>
              <a:rPr lang="en-US" dirty="0" err="1" smtClean="0"/>
              <a:t>GitLab</a:t>
            </a:r>
            <a:endParaRPr lang="en-US" dirty="0" smtClean="0"/>
          </a:p>
          <a:p>
            <a:endParaRPr lang="en-US" sz="1600" dirty="0" smtClean="0"/>
          </a:p>
          <a:p>
            <a:pPr marL="342900" indent="-342900">
              <a:buFont typeface="Wingdings" panose="05000000000000000000" pitchFamily="2" charset="2"/>
              <a:buChar char="§"/>
            </a:pPr>
            <a:r>
              <a:rPr lang="en-US" dirty="0"/>
              <a:t>Check that CI build is successful</a:t>
            </a:r>
          </a:p>
        </p:txBody>
      </p:sp>
      <p:pic>
        <p:nvPicPr>
          <p:cNvPr id="9"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1170677"/>
      </p:ext>
    </p:extLst>
  </p:cSld>
  <p:clrMapOvr>
    <a:masterClrMapping/>
  </p:clrMapOvr>
  <p:transition>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239000" cy="381000"/>
          </a:xfrm>
        </p:spPr>
        <p:txBody>
          <a:bodyPr/>
          <a:lstStyle/>
          <a:p>
            <a:r>
              <a:rPr lang="en-US" dirty="0"/>
              <a:t>Check branch on the repos</a:t>
            </a:r>
          </a:p>
        </p:txBody>
      </p:sp>
      <p:sp>
        <p:nvSpPr>
          <p:cNvPr id="8" name="Content Placeholder 8"/>
          <p:cNvSpPr>
            <a:spLocks noGrp="1"/>
          </p:cNvSpPr>
          <p:nvPr>
            <p:ph sz="quarter" idx="10"/>
          </p:nvPr>
        </p:nvSpPr>
        <p:spPr>
          <a:xfrm>
            <a:off x="457200" y="1782762"/>
            <a:ext cx="8534400" cy="3151188"/>
          </a:xfrm>
        </p:spPr>
        <p:txBody>
          <a:bodyPr/>
          <a:lstStyle/>
          <a:p>
            <a:pPr marL="342900" indent="-342900">
              <a:spcBef>
                <a:spcPts val="900"/>
              </a:spcBef>
              <a:buFont typeface="Wingdings" panose="05000000000000000000" pitchFamily="2" charset="2"/>
              <a:buChar char="§"/>
            </a:pPr>
            <a:r>
              <a:rPr lang="en-US" dirty="0" smtClean="0"/>
              <a:t>Check branch commits on </a:t>
            </a:r>
            <a:r>
              <a:rPr lang="en-US" dirty="0" err="1" smtClean="0"/>
              <a:t>GitLab</a:t>
            </a:r>
            <a:endParaRPr lang="en-US" dirty="0" smtClean="0"/>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://innersource.soprasteria.com/software-automation-architecture/git-training/commits</a:t>
            </a:r>
            <a:r>
              <a:rPr lang="en-US" sz="1600" b="1" dirty="0" smtClean="0">
                <a:solidFill>
                  <a:srgbClr val="FF0000"/>
                </a:solidFill>
              </a:rPr>
              <a:t>/{branch}</a:t>
            </a:r>
          </a:p>
          <a:p>
            <a:pPr marL="342900" indent="-342900">
              <a:spcBef>
                <a:spcPts val="900"/>
              </a:spcBef>
              <a:buFont typeface="Wingdings" panose="05000000000000000000" pitchFamily="2" charset="2"/>
              <a:buChar char="§"/>
            </a:pPr>
            <a:r>
              <a:rPr lang="en-US" dirty="0" smtClean="0"/>
              <a:t>Compare your branch with master branch on </a:t>
            </a:r>
            <a:r>
              <a:rPr lang="en-US" dirty="0" err="1" smtClean="0"/>
              <a:t>GitLab</a:t>
            </a:r>
            <a:endParaRPr lang="en-US" dirty="0" smtClean="0"/>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a:t>
            </a:r>
            <a:r>
              <a:rPr lang="en-US" sz="1600" dirty="0" err="1" smtClean="0">
                <a:solidFill>
                  <a:srgbClr val="FF0000"/>
                </a:solidFill>
              </a:rPr>
              <a:t>git</a:t>
            </a:r>
            <a:r>
              <a:rPr lang="en-US" sz="1600" dirty="0" smtClean="0">
                <a:solidFill>
                  <a:srgbClr val="FF0000"/>
                </a:solidFill>
              </a:rPr>
              <a:t>-training/compare</a:t>
            </a:r>
            <a:r>
              <a:rPr lang="en-US" sz="1600" b="1" dirty="0" smtClean="0">
                <a:solidFill>
                  <a:srgbClr val="FF0000"/>
                </a:solidFill>
              </a:rPr>
              <a:t>/master..{branch}</a:t>
            </a:r>
            <a:endParaRPr lang="en-US" sz="1600" b="1" dirty="0" smtClean="0"/>
          </a:p>
          <a:p>
            <a:pPr marL="342900" indent="-342900">
              <a:spcBef>
                <a:spcPts val="900"/>
              </a:spcBef>
              <a:buFont typeface="Wingdings" panose="05000000000000000000" pitchFamily="2" charset="2"/>
              <a:buChar char="§"/>
            </a:pPr>
            <a:r>
              <a:rPr lang="en-US" dirty="0" smtClean="0"/>
              <a:t>Check that CI build is successful</a:t>
            </a:r>
          </a:p>
          <a:p>
            <a:pPr>
              <a:spcBef>
                <a:spcPts val="900"/>
              </a:spcBef>
            </a:pPr>
            <a:r>
              <a:rPr lang="en-US" sz="1600" dirty="0">
                <a:solidFill>
                  <a:srgbClr val="FF0000"/>
                </a:solidFill>
              </a:rPr>
              <a:t>https</a:t>
            </a:r>
            <a:r>
              <a:rPr lang="en-US" sz="1600" dirty="0" smtClean="0">
                <a:solidFill>
                  <a:srgbClr val="FF0000"/>
                </a:solidFill>
              </a:rPr>
              <a:t>://innersource.soprasteria.com/software-automation-architecture/git-training</a:t>
            </a:r>
            <a:r>
              <a:rPr lang="en-US" sz="1600" b="1" dirty="0" smtClean="0">
                <a:solidFill>
                  <a:srgbClr val="FF0000"/>
                </a:solidFill>
              </a:rPr>
              <a:t>/pipelines/{pipeline-id}</a:t>
            </a:r>
            <a:endParaRPr lang="en-US" sz="1600" b="1" dirty="0">
              <a:solidFill>
                <a:srgbClr val="FF0000"/>
              </a:solidFill>
            </a:endParaRPr>
          </a:p>
        </p:txBody>
      </p:sp>
      <p:pic>
        <p:nvPicPr>
          <p:cNvPr id="10" name="Picture 20" descr="T:\AUTRE\Ressources\Pictos &amp; Icônes\Sopra Banking picto corpo\Picto thin line\Info icon\info icon-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0381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(1)</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In the </a:t>
            </a:r>
            <a:r>
              <a:rPr lang="en-US" dirty="0" err="1" smtClean="0"/>
              <a:t>git</a:t>
            </a:r>
            <a:r>
              <a:rPr lang="en-US" dirty="0" smtClean="0"/>
              <a:t>-training project create a </a:t>
            </a:r>
            <a:r>
              <a:rPr lang="en-US" i="1" dirty="0" smtClean="0"/>
              <a:t>Merge Request</a:t>
            </a:r>
          </a:p>
          <a:p>
            <a:pPr marL="342900" indent="-342900">
              <a:buFont typeface="Wingdings" panose="05000000000000000000" pitchFamily="2" charset="2"/>
              <a:buChar char="§"/>
            </a:pPr>
            <a:endParaRPr lang="en-US" i="1" dirty="0" smtClean="0"/>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9079048"/>
      </p:ext>
    </p:extLst>
  </p:cSld>
  <p:clrMapOvr>
    <a:masterClrMapping/>
  </p:clrMapOvr>
  <p:transition>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(1)</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In the </a:t>
            </a:r>
            <a:r>
              <a:rPr lang="en-US" dirty="0" err="1" smtClean="0"/>
              <a:t>git</a:t>
            </a:r>
            <a:r>
              <a:rPr lang="en-US" dirty="0" smtClean="0"/>
              <a:t>-training project create a </a:t>
            </a:r>
            <a:r>
              <a:rPr lang="en-US" i="1" dirty="0" smtClean="0"/>
              <a:t>Merge Request</a:t>
            </a:r>
          </a:p>
          <a:p>
            <a:r>
              <a:rPr lang="en-US" sz="1600" dirty="0">
                <a:solidFill>
                  <a:srgbClr val="FF0000"/>
                </a:solidFill>
              </a:rPr>
              <a:t>https://</a:t>
            </a:r>
            <a:r>
              <a:rPr lang="en-US" sz="1600" dirty="0" smtClean="0">
                <a:solidFill>
                  <a:srgbClr val="FF0000"/>
                </a:solidFill>
              </a:rPr>
              <a:t>innersource.soprasteria.com/software-automation-architecture/git-training/tree</a:t>
            </a:r>
            <a:r>
              <a:rPr lang="en-US" sz="1600" b="1" dirty="0">
                <a:solidFill>
                  <a:srgbClr val="FF0000"/>
                </a:solidFill>
              </a:rPr>
              <a:t> /{branch</a:t>
            </a:r>
            <a:r>
              <a:rPr lang="en-US" sz="1600" b="1" dirty="0" smtClean="0">
                <a:solidFill>
                  <a:srgbClr val="FF0000"/>
                </a:solidFill>
              </a:rPr>
              <a:t>}</a:t>
            </a:r>
            <a:endParaRPr lang="en-US" sz="1600" dirty="0">
              <a:solidFill>
                <a:srgbClr val="FF0000"/>
              </a:solidFill>
            </a:endParaRP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133599" y="3257550"/>
            <a:ext cx="4876800" cy="609600"/>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4" name="Image 3"/>
          <p:cNvPicPr>
            <a:picLocks noChangeAspect="1"/>
          </p:cNvPicPr>
          <p:nvPr/>
        </p:nvPicPr>
        <p:blipFill>
          <a:blip r:embed="rId5"/>
          <a:stretch>
            <a:fillRect/>
          </a:stretch>
        </p:blipFill>
        <p:spPr>
          <a:xfrm>
            <a:off x="2366962" y="3367310"/>
            <a:ext cx="4410075" cy="390080"/>
          </a:xfrm>
          <a:prstGeom prst="rect">
            <a:avLst/>
          </a:prstGeom>
        </p:spPr>
      </p:pic>
    </p:spTree>
    <p:extLst>
      <p:ext uri="{BB962C8B-B14F-4D97-AF65-F5344CB8AC3E}">
        <p14:creationId xmlns:p14="http://schemas.microsoft.com/office/powerpoint/2010/main" val="2000677637"/>
      </p:ext>
    </p:extLst>
  </p:cSld>
  <p:clrMapOvr>
    <a:masterClrMapping/>
  </p:clrMapOvr>
  <p:transition>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Fill </a:t>
            </a:r>
            <a:r>
              <a:rPr lang="en-US" b="1" i="1" dirty="0" smtClean="0"/>
              <a:t>Title</a:t>
            </a:r>
            <a:r>
              <a:rPr lang="en-US" dirty="0" smtClean="0"/>
              <a:t> and </a:t>
            </a:r>
            <a:r>
              <a:rPr lang="en-US" b="1" i="1" dirty="0" smtClean="0"/>
              <a:t>Description</a:t>
            </a:r>
          </a:p>
          <a:p>
            <a:pPr marL="342900" lvl="0" indent="-342900">
              <a:buFont typeface="Wingdings" panose="05000000000000000000" pitchFamily="2" charset="2"/>
              <a:buChar char="§"/>
            </a:pPr>
            <a:r>
              <a:rPr lang="en-US" dirty="0" smtClean="0"/>
              <a:t>Choose another attendee as </a:t>
            </a:r>
            <a:r>
              <a:rPr lang="en-US" b="1" i="1" dirty="0" smtClean="0"/>
              <a:t>Assignee</a:t>
            </a:r>
          </a:p>
          <a:p>
            <a:pPr marL="342900" lvl="0" indent="-342900">
              <a:buFont typeface="Wingdings" panose="05000000000000000000" pitchFamily="2" charset="2"/>
              <a:buChar char="§"/>
            </a:pPr>
            <a:r>
              <a:rPr lang="en-US" dirty="0" smtClean="0"/>
              <a:t>Create Merge Request</a:t>
            </a: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9617040"/>
      </p:ext>
    </p:extLst>
  </p:cSld>
  <p:clrMapOvr>
    <a:masterClrMapping/>
  </p:clrMapOvr>
  <p:transition>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286000" y="1945702"/>
            <a:ext cx="6857999" cy="3197797"/>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3" name="Image 2"/>
          <p:cNvPicPr>
            <a:picLocks noChangeAspect="1"/>
          </p:cNvPicPr>
          <p:nvPr/>
        </p:nvPicPr>
        <p:blipFill rotWithShape="1">
          <a:blip r:embed="rId4">
            <a:extLst>
              <a:ext uri="{28A0092B-C50C-407E-A947-70E740481C1C}">
                <a14:useLocalDpi xmlns:a14="http://schemas.microsoft.com/office/drawing/2010/main" val="0"/>
              </a:ext>
            </a:extLst>
          </a:blip>
          <a:srcRect b="4255"/>
          <a:stretch/>
        </p:blipFill>
        <p:spPr>
          <a:xfrm>
            <a:off x="2438400" y="2038350"/>
            <a:ext cx="6629400" cy="3051207"/>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524043"/>
            <a:ext cx="4114800" cy="507646"/>
          </a:xfrm>
        </p:spPr>
        <p:txBody>
          <a:bodyPr/>
          <a:lstStyle/>
          <a:p>
            <a:pPr marL="342900" lvl="0" indent="-342900">
              <a:buFont typeface="Wingdings" panose="05000000000000000000" pitchFamily="2" charset="2"/>
              <a:buChar char="§"/>
            </a:pPr>
            <a:r>
              <a:rPr lang="en-US" dirty="0"/>
              <a:t>Fill </a:t>
            </a:r>
            <a:r>
              <a:rPr lang="en-US" b="1" i="1" dirty="0" smtClean="0"/>
              <a:t>Title </a:t>
            </a:r>
            <a:r>
              <a:rPr lang="en-US" dirty="0" smtClean="0"/>
              <a:t>and </a:t>
            </a:r>
            <a:r>
              <a:rPr lang="en-US" b="1" i="1" dirty="0"/>
              <a:t>Description</a:t>
            </a:r>
          </a:p>
        </p:txBody>
      </p:sp>
      <p:pic>
        <p:nvPicPr>
          <p:cNvPr id="10" name="Picture 20" descr="T:\AUTRE\Ressources\Pictos &amp; Icônes\Sopra Banking picto corpo\Picto thin line\Info icon\info icon-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40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438401" y="2800350"/>
            <a:ext cx="4267200" cy="1714807"/>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Choose another attendee as </a:t>
            </a:r>
            <a:r>
              <a:rPr lang="en-US" b="1" i="1" dirty="0" smtClean="0"/>
              <a:t>Assignee</a:t>
            </a:r>
          </a:p>
        </p:txBody>
      </p:sp>
      <p:pic>
        <p:nvPicPr>
          <p:cNvPr id="10" name="Picture 20" descr="T:\AUTRE\Ressources\Pictos &amp; Icônes\Sopra Banking picto corpo\Picto thin line\Info icon\info icon-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rotWithShape="1">
          <a:blip r:embed="rId5">
            <a:extLst>
              <a:ext uri="{28A0092B-C50C-407E-A947-70E740481C1C}">
                <a14:useLocalDpi xmlns:a14="http://schemas.microsoft.com/office/drawing/2010/main" val="0"/>
              </a:ext>
            </a:extLst>
          </a:blip>
          <a:srcRect l="3512" r="5160"/>
          <a:stretch/>
        </p:blipFill>
        <p:spPr>
          <a:xfrm>
            <a:off x="2705100" y="2969697"/>
            <a:ext cx="3733800" cy="1376111"/>
          </a:xfrm>
          <a:prstGeom prst="rect">
            <a:avLst/>
          </a:prstGeom>
        </p:spPr>
      </p:pic>
    </p:spTree>
    <p:extLst>
      <p:ext uri="{BB962C8B-B14F-4D97-AF65-F5344CB8AC3E}">
        <p14:creationId xmlns:p14="http://schemas.microsoft.com/office/powerpoint/2010/main" val="180199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2066910" y="2601466"/>
            <a:ext cx="5019690" cy="2256284"/>
          </a:xfrm>
          <a:prstGeom prst="rect">
            <a:avLst/>
          </a:prstGeom>
          <a:solidFill>
            <a:schemeClr val="bg1"/>
          </a:solidFill>
          <a:ln w="12700">
            <a:headEnd type="none" w="med" len="med"/>
            <a:tailEnd type="none" w="med" len="med"/>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412" y="2762557"/>
            <a:ext cx="4829175" cy="2010302"/>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(2)</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Create Merge Request</a:t>
            </a:r>
            <a:endParaRPr lang="en-US" b="1" i="1" dirty="0" smtClean="0"/>
          </a:p>
        </p:txBody>
      </p:sp>
      <p:pic>
        <p:nvPicPr>
          <p:cNvPr id="10" name="Picture 20" descr="T:\AUTRE\Ressources\Pictos &amp; Icônes\Sopra Banking picto corpo\Picto thin line\Info icon\info icon-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400" y="584465"/>
            <a:ext cx="787400" cy="78739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a:stCxn id="16" idx="3"/>
          </p:cNvCxnSpPr>
          <p:nvPr/>
        </p:nvCxnSpPr>
        <p:spPr>
          <a:xfrm>
            <a:off x="1817528" y="3602949"/>
            <a:ext cx="1609710" cy="17633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381000" y="3409950"/>
            <a:ext cx="1436528" cy="385997"/>
          </a:xfrm>
          <a:prstGeom prst="roundRect">
            <a:avLst>
              <a:gd name="adj" fmla="val 4644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5873" y="3409950"/>
            <a:ext cx="1184940" cy="369332"/>
          </a:xfrm>
          <a:prstGeom prst="rect">
            <a:avLst/>
          </a:prstGeom>
          <a:ln w="12700">
            <a:noFill/>
          </a:ln>
        </p:spPr>
        <p:txBody>
          <a:bodyPr wrap="none">
            <a:spAutoFit/>
          </a:bodyPr>
          <a:lstStyle/>
          <a:p>
            <a:r>
              <a:rPr lang="en-US" b="1" dirty="0">
                <a:solidFill>
                  <a:srgbClr val="FF0000"/>
                </a:solidFill>
              </a:rPr>
              <a:t>I</a:t>
            </a:r>
            <a:r>
              <a:rPr lang="en-US" b="1" dirty="0" smtClean="0">
                <a:solidFill>
                  <a:srgbClr val="FF0000"/>
                </a:solidFill>
              </a:rPr>
              <a:t>mportant</a:t>
            </a:r>
            <a:endParaRPr lang="en-US" b="1" dirty="0">
              <a:solidFill>
                <a:srgbClr val="FF0000"/>
              </a:solidFill>
            </a:endParaRPr>
          </a:p>
        </p:txBody>
      </p:sp>
    </p:spTree>
    <p:extLst>
      <p:ext uri="{BB962C8B-B14F-4D97-AF65-F5344CB8AC3E}">
        <p14:creationId xmlns:p14="http://schemas.microsoft.com/office/powerpoint/2010/main" val="2311701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Create a Merge Request (3)</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lvl="0" indent="-342900">
              <a:buFont typeface="Wingdings" panose="05000000000000000000" pitchFamily="2" charset="2"/>
              <a:buChar char="§"/>
            </a:pPr>
            <a:r>
              <a:rPr lang="en-US" dirty="0" smtClean="0"/>
              <a:t>Comment on your JIRA Story with a link to the Merge Request</a:t>
            </a:r>
          </a:p>
        </p:txBody>
      </p:sp>
      <p:pic>
        <p:nvPicPr>
          <p:cNvPr id="8"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6521100"/>
      </p:ext>
    </p:extLst>
  </p:cSld>
  <p:clrMapOvr>
    <a:masterClrMapping/>
  </p:clrMapOvr>
  <p:transition>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err="1" smtClean="0"/>
              <a:t>GitLab</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GitLab.com (free)</a:t>
            </a:r>
          </a:p>
          <a:p>
            <a:pPr marL="342900" indent="-342900">
              <a:buFont typeface="Wingdings" panose="05000000000000000000" pitchFamily="2" charset="2"/>
              <a:buChar char="§"/>
            </a:pPr>
            <a:r>
              <a:rPr lang="en-US" dirty="0" smtClean="0"/>
              <a:t>Community Edition (free)</a:t>
            </a:r>
          </a:p>
          <a:p>
            <a:pPr marL="342900" indent="-342900">
              <a:buFont typeface="Wingdings" panose="05000000000000000000" pitchFamily="2" charset="2"/>
              <a:buChar char="§"/>
            </a:pPr>
            <a:r>
              <a:rPr lang="en-US" dirty="0" smtClean="0"/>
              <a:t>Enterprise Edition (paying)</a:t>
            </a:r>
          </a:p>
          <a:p>
            <a:pPr marL="342900" indent="-342900">
              <a:buFont typeface="Wingdings" panose="05000000000000000000" pitchFamily="2" charset="2"/>
              <a:buChar char="§"/>
            </a:pPr>
            <a:endParaRPr lang="en-US" dirty="0" smtClean="0"/>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1024036"/>
      </p:ext>
    </p:extLst>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6400800" y="1763712"/>
            <a:ext cx="2633662" cy="560216"/>
          </a:xfrm>
          <a:prstGeom prst="rect">
            <a:avLst/>
          </a:prstGeom>
        </p:spPr>
      </p:pic>
      <p:pic>
        <p:nvPicPr>
          <p:cNvPr id="2" name="Image 1"/>
          <p:cNvPicPr>
            <a:picLocks noChangeAspect="1"/>
          </p:cNvPicPr>
          <p:nvPr/>
        </p:nvPicPr>
        <p:blipFill>
          <a:blip r:embed="rId4"/>
          <a:stretch>
            <a:fillRect/>
          </a:stretch>
        </p:blipFill>
        <p:spPr>
          <a:xfrm>
            <a:off x="5741377" y="2897080"/>
            <a:ext cx="3390900" cy="1827473"/>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review Merge Request (1)</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Check build status on Merge Request</a:t>
            </a:r>
          </a:p>
          <a:p>
            <a:pPr marL="342900" indent="-342900">
              <a:buFont typeface="Wingdings" panose="05000000000000000000" pitchFamily="2" charset="2"/>
              <a:buChar char="§"/>
            </a:pPr>
            <a:r>
              <a:rPr lang="en-US" dirty="0" smtClean="0"/>
              <a:t>Check particular points to review</a:t>
            </a:r>
          </a:p>
          <a:p>
            <a:pPr marL="342900" indent="-342900">
              <a:buFont typeface="Wingdings" panose="05000000000000000000" pitchFamily="2" charset="2"/>
              <a:buChar char="§"/>
            </a:pPr>
            <a:r>
              <a:rPr lang="en-US" dirty="0" smtClean="0"/>
              <a:t>Read/review changes</a:t>
            </a:r>
          </a:p>
          <a:p>
            <a:pPr marL="342900" indent="-342900">
              <a:buFont typeface="Wingdings" panose="05000000000000000000" pitchFamily="2" charset="2"/>
              <a:buChar char="§"/>
            </a:pPr>
            <a:r>
              <a:rPr lang="en-US" dirty="0" smtClean="0"/>
              <a:t>Open inline / global discussion(s)</a:t>
            </a:r>
          </a:p>
          <a:p>
            <a:pPr marL="342900" indent="-342900">
              <a:buFont typeface="Wingdings" panose="05000000000000000000" pitchFamily="2" charset="2"/>
              <a:buChar char="§"/>
            </a:pPr>
            <a:r>
              <a:rPr lang="en-US" dirty="0" smtClean="0"/>
              <a:t>Wait for answer from the developer</a:t>
            </a:r>
          </a:p>
          <a:p>
            <a:pPr marL="342900" indent="-342900">
              <a:buFont typeface="Wingdings" panose="05000000000000000000" pitchFamily="2" charset="2"/>
              <a:buChar char="§"/>
            </a:pPr>
            <a:endParaRPr lang="en-US" dirty="0" smtClean="0"/>
          </a:p>
          <a:p>
            <a:pPr marL="342900" lvl="0" indent="-342900">
              <a:buFont typeface="Wingdings" panose="05000000000000000000" pitchFamily="2" charset="2"/>
              <a:buChar char="§"/>
            </a:pPr>
            <a:endParaRPr lang="en-US" dirty="0" smtClean="0"/>
          </a:p>
        </p:txBody>
      </p:sp>
      <p:pic>
        <p:nvPicPr>
          <p:cNvPr id="9" name="Picture 23" descr="T:\AUTRE\Ressources\Pictos &amp; Icônes\Sopra Banking picto corpo\Picto thin line\Info icon\info icon-1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eur droit avec flèche 5"/>
          <p:cNvCxnSpPr/>
          <p:nvPr/>
        </p:nvCxnSpPr>
        <p:spPr>
          <a:xfrm>
            <a:off x="5410200" y="3744000"/>
            <a:ext cx="304800"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a:off x="6120911" y="2016000"/>
            <a:ext cx="203689"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857500" y="1009957"/>
            <a:ext cx="3429000" cy="3505200"/>
          </a:xfrm>
          <a:prstGeom prst="rect">
            <a:avLst/>
          </a:prstGeom>
          <a:blipFill dpi="0" rotWithShape="1">
            <a:blip r:embed="rId6">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011332"/>
      </p:ext>
    </p:extLst>
  </p:cSld>
  <p:clrMapOvr>
    <a:masterClrMapping/>
  </p:clrMapOvr>
  <p:transition>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stretch>
            <a:fillRect/>
          </a:stretch>
        </p:blipFill>
        <p:spPr>
          <a:xfrm>
            <a:off x="1833929" y="3966126"/>
            <a:ext cx="2395171" cy="1144978"/>
          </a:xfrm>
          <a:prstGeom prst="rect">
            <a:avLst/>
          </a:prstGeom>
        </p:spPr>
      </p:pic>
      <p:pic>
        <p:nvPicPr>
          <p:cNvPr id="2" name="Image 1"/>
          <p:cNvPicPr>
            <a:picLocks noChangeAspect="1"/>
          </p:cNvPicPr>
          <p:nvPr/>
        </p:nvPicPr>
        <p:blipFill>
          <a:blip r:embed="rId4"/>
          <a:stretch>
            <a:fillRect/>
          </a:stretch>
        </p:blipFill>
        <p:spPr>
          <a:xfrm>
            <a:off x="5457825" y="3465271"/>
            <a:ext cx="3371850" cy="839522"/>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5" name="Rectangle 4"/>
          <p:cNvSpPr/>
          <p:nvPr/>
        </p:nvSpPr>
        <p:spPr>
          <a:xfrm>
            <a:off x="2857500" y="1009957"/>
            <a:ext cx="3429000" cy="3505200"/>
          </a:xfrm>
          <a:prstGeom prst="rect">
            <a:avLst/>
          </a:prstGeom>
          <a:blipFill dpi="0" rotWithShape="1">
            <a:blip r:embed="rId5">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review Merge Request (2)</a:t>
            </a:r>
            <a:endParaRPr lang="en-US" dirty="0"/>
          </a:p>
        </p:txBody>
      </p:sp>
      <p:sp>
        <p:nvSpPr>
          <p:cNvPr id="8" name="Content Placeholder 8"/>
          <p:cNvSpPr>
            <a:spLocks noGrp="1"/>
          </p:cNvSpPr>
          <p:nvPr>
            <p:ph sz="quarter" idx="10"/>
          </p:nvPr>
        </p:nvSpPr>
        <p:spPr>
          <a:xfrm>
            <a:off x="457200" y="1782762"/>
            <a:ext cx="8229600" cy="2312988"/>
          </a:xfrm>
        </p:spPr>
        <p:txBody>
          <a:bodyPr/>
          <a:lstStyle/>
          <a:p>
            <a:pPr marL="342900" indent="-342900">
              <a:buFont typeface="Wingdings" panose="05000000000000000000" pitchFamily="2" charset="2"/>
              <a:buChar char="§"/>
            </a:pPr>
            <a:r>
              <a:rPr lang="en-US" dirty="0" smtClean="0"/>
              <a:t>Check that all discussions are well answered</a:t>
            </a:r>
          </a:p>
          <a:p>
            <a:pPr marL="342900" indent="-342900">
              <a:buFont typeface="Wingdings" panose="05000000000000000000" pitchFamily="2" charset="2"/>
              <a:buChar char="§"/>
            </a:pPr>
            <a:r>
              <a:rPr lang="en-US" dirty="0" smtClean="0"/>
              <a:t>Check that all new changes are ok</a:t>
            </a:r>
          </a:p>
          <a:p>
            <a:pPr marL="342900" indent="-342900">
              <a:buFont typeface="Wingdings" panose="05000000000000000000" pitchFamily="2" charset="2"/>
              <a:buChar char="§"/>
            </a:pPr>
            <a:r>
              <a:rPr lang="en-US" dirty="0" smtClean="0"/>
              <a:t>Check that all « acceptance criteria » are ok</a:t>
            </a:r>
          </a:p>
          <a:p>
            <a:pPr marL="342900" indent="-342900">
              <a:buFont typeface="Wingdings" panose="05000000000000000000" pitchFamily="2" charset="2"/>
              <a:buChar char="§"/>
            </a:pPr>
            <a:r>
              <a:rPr lang="en-US" dirty="0" smtClean="0"/>
              <a:t>Give your approval</a:t>
            </a:r>
          </a:p>
        </p:txBody>
      </p:sp>
      <p:pic>
        <p:nvPicPr>
          <p:cNvPr id="9" name="Picture 23" descr="T:\AUTRE\Ressources\Pictos &amp; Icônes\Sopra Banking picto corpo\Picto thin line\Info icon\info icon-1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necteur en angle 3"/>
          <p:cNvCxnSpPr/>
          <p:nvPr/>
        </p:nvCxnSpPr>
        <p:spPr>
          <a:xfrm>
            <a:off x="4229100" y="3358356"/>
            <a:ext cx="1104900" cy="584994"/>
          </a:xfrm>
          <a:prstGeom prst="bentConnector3">
            <a:avLst>
              <a:gd name="adj1" fmla="val 13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p:nvPr/>
        </p:nvCxnSpPr>
        <p:spPr>
          <a:xfrm rot="16200000" flipH="1">
            <a:off x="1219200" y="4095750"/>
            <a:ext cx="685800" cy="381000"/>
          </a:xfrm>
          <a:prstGeom prst="bentConnector3">
            <a:avLst>
              <a:gd name="adj1" fmla="val 9957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18987"/>
      </p:ext>
    </p:extLst>
  </p:cSld>
  <p:clrMapOvr>
    <a:masterClrMapping/>
  </p:clrMapOvr>
  <p:transition>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916781" y="3914345"/>
            <a:ext cx="1481138" cy="363788"/>
          </a:xfrm>
          <a:prstGeom prst="rect">
            <a:avLst/>
          </a:prstGeom>
        </p:spPr>
      </p:pic>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Assignee: merge </a:t>
            </a:r>
            <a:r>
              <a:rPr lang="en-US" dirty="0" err="1" smtClean="0"/>
              <a:t>Merge</a:t>
            </a:r>
            <a:r>
              <a:rPr lang="en-US" dirty="0" smtClean="0"/>
              <a:t> Request</a:t>
            </a:r>
            <a:endParaRPr lang="en-US" dirty="0"/>
          </a:p>
        </p:txBody>
      </p:sp>
      <p:sp>
        <p:nvSpPr>
          <p:cNvPr id="8"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Click on </a:t>
            </a:r>
            <a:r>
              <a:rPr lang="en-US" i="1" dirty="0" smtClean="0"/>
              <a:t>Merge </a:t>
            </a:r>
            <a:r>
              <a:rPr lang="en-US" dirty="0" smtClean="0"/>
              <a:t>button</a:t>
            </a:r>
          </a:p>
          <a:p>
            <a:pPr marL="342900" lvl="0" indent="-342900">
              <a:buFont typeface="Wingdings" panose="05000000000000000000" pitchFamily="2" charset="2"/>
              <a:buChar char="§"/>
            </a:pPr>
            <a:r>
              <a:rPr lang="en-US" dirty="0" smtClean="0"/>
              <a:t>Wait for merge process to finish</a:t>
            </a:r>
          </a:p>
          <a:p>
            <a:pPr marL="342900" lvl="0" indent="-342900">
              <a:buFont typeface="Wingdings" panose="05000000000000000000" pitchFamily="2" charset="2"/>
              <a:buChar char="§"/>
            </a:pPr>
            <a:r>
              <a:rPr lang="en-US" dirty="0" smtClean="0"/>
              <a:t>Check commits on origin/master</a:t>
            </a:r>
          </a:p>
        </p:txBody>
      </p:sp>
      <p:pic>
        <p:nvPicPr>
          <p:cNvPr id="9" name="Picture 23" descr="T:\AUTRE\Ressources\Pictos &amp; Icônes\Sopra Banking picto corpo\Picto thin line\Info icon\info icon-1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5"/>
          <a:stretch>
            <a:fillRect/>
          </a:stretch>
        </p:blipFill>
        <p:spPr>
          <a:xfrm>
            <a:off x="3506812" y="3630888"/>
            <a:ext cx="4488326" cy="865219"/>
          </a:xfrm>
          <a:prstGeom prst="rect">
            <a:avLst/>
          </a:prstGeom>
        </p:spPr>
      </p:pic>
      <p:sp>
        <p:nvSpPr>
          <p:cNvPr id="10" name="Flèche droite rayée 9"/>
          <p:cNvSpPr/>
          <p:nvPr/>
        </p:nvSpPr>
        <p:spPr>
          <a:xfrm>
            <a:off x="2590800" y="3992313"/>
            <a:ext cx="648469" cy="207852"/>
          </a:xfrm>
          <a:prstGeom prst="stripedRightArrow">
            <a:avLst/>
          </a:prstGeom>
          <a:ln w="0">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857500" y="1009957"/>
            <a:ext cx="3429000" cy="3505200"/>
          </a:xfrm>
          <a:prstGeom prst="rect">
            <a:avLst/>
          </a:prstGeom>
          <a:blipFill dpi="0" rotWithShape="1">
            <a:blip r:embed="rId6">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565"/>
      </p:ext>
    </p:extLst>
  </p:cSld>
  <p:clrMapOvr>
    <a:masterClrMapping/>
  </p:clrMapOvr>
  <p:transition>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08296"/>
            <a:ext cx="4495800" cy="601661"/>
          </a:xfrm>
        </p:spPr>
        <p:txBody>
          <a:bodyPr/>
          <a:lstStyle/>
          <a:p>
            <a:r>
              <a:rPr lang="en-US" dirty="0" smtClean="0"/>
              <a:t>Training</a:t>
            </a:r>
            <a:endParaRPr lang="en-US" dirty="0"/>
          </a:p>
        </p:txBody>
      </p:sp>
      <p:sp>
        <p:nvSpPr>
          <p:cNvPr id="11" name="Text Placeholder 8"/>
          <p:cNvSpPr>
            <a:spLocks noGrp="1"/>
          </p:cNvSpPr>
          <p:nvPr>
            <p:ph type="body" sz="quarter" idx="11"/>
          </p:nvPr>
        </p:nvSpPr>
        <p:spPr>
          <a:xfrm>
            <a:off x="457200" y="986499"/>
            <a:ext cx="7543800" cy="381000"/>
          </a:xfrm>
        </p:spPr>
        <p:txBody>
          <a:bodyPr/>
          <a:lstStyle/>
          <a:p>
            <a:pPr lvl="0"/>
            <a:r>
              <a:rPr lang="en-US" dirty="0" smtClean="0"/>
              <a:t>Update status of JIRA Story</a:t>
            </a:r>
            <a:endParaRPr lang="en-US" dirty="0"/>
          </a:p>
        </p:txBody>
      </p:sp>
      <p:sp>
        <p:nvSpPr>
          <p:cNvPr id="9"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Set status to « Done » on JIRA Story</a:t>
            </a:r>
          </a:p>
        </p:txBody>
      </p:sp>
      <p:pic>
        <p:nvPicPr>
          <p:cNvPr id="10" name="Picture 23" descr="T:\AUTRE\Ressources\Pictos &amp; Icônes\Sopra Banking picto corpo\Picto thin line\Info icon\info icon-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852" y="590550"/>
            <a:ext cx="776948" cy="7769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57500" y="1009957"/>
            <a:ext cx="3429000" cy="3505200"/>
          </a:xfrm>
          <a:prstGeom prst="rect">
            <a:avLst/>
          </a:prstGeom>
          <a:blipFill dpi="0" rotWithShape="1">
            <a:blip r:embed="rId4">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2085330"/>
      </p:ext>
    </p:extLst>
  </p:cSld>
  <p:clrMapOvr>
    <a:masterClrMapping/>
  </p:clrMapOvr>
  <p:transition>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22918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544763" y="2266950"/>
            <a:ext cx="4054475" cy="609600"/>
            <a:chOff x="1837" y="2436"/>
            <a:chExt cx="2554" cy="384"/>
          </a:xfrm>
        </p:grpSpPr>
        <p:sp>
          <p:nvSpPr>
            <p:cNvPr id="5" name="AutoShape 3"/>
            <p:cNvSpPr>
              <a:spLocks noChangeAspect="1" noChangeArrowheads="1" noTextEdit="1"/>
            </p:cNvSpPr>
            <p:nvPr/>
          </p:nvSpPr>
          <p:spPr bwMode="auto">
            <a:xfrm>
              <a:off x="1837" y="2436"/>
              <a:ext cx="255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2342" y="2736"/>
              <a:ext cx="65" cy="83"/>
            </a:xfrm>
            <a:custGeom>
              <a:avLst/>
              <a:gdLst>
                <a:gd name="T0" fmla="*/ 69 w 84"/>
                <a:gd name="T1" fmla="*/ 102 h 107"/>
                <a:gd name="T2" fmla="*/ 38 w 84"/>
                <a:gd name="T3" fmla="*/ 107 h 107"/>
                <a:gd name="T4" fmla="*/ 0 w 84"/>
                <a:gd name="T5" fmla="*/ 106 h 107"/>
                <a:gd name="T6" fmla="*/ 0 w 84"/>
                <a:gd name="T7" fmla="*/ 92 h 107"/>
                <a:gd name="T8" fmla="*/ 37 w 84"/>
                <a:gd name="T9" fmla="*/ 94 h 107"/>
                <a:gd name="T10" fmla="*/ 59 w 84"/>
                <a:gd name="T11" fmla="*/ 92 h 107"/>
                <a:gd name="T12" fmla="*/ 69 w 84"/>
                <a:gd name="T13" fmla="*/ 78 h 107"/>
                <a:gd name="T14" fmla="*/ 59 w 84"/>
                <a:gd name="T15" fmla="*/ 64 h 107"/>
                <a:gd name="T16" fmla="*/ 34 w 84"/>
                <a:gd name="T17" fmla="*/ 59 h 107"/>
                <a:gd name="T18" fmla="*/ 0 w 84"/>
                <a:gd name="T19" fmla="*/ 30 h 107"/>
                <a:gd name="T20" fmla="*/ 15 w 84"/>
                <a:gd name="T21" fmla="*/ 5 h 107"/>
                <a:gd name="T22" fmla="*/ 44 w 84"/>
                <a:gd name="T23" fmla="*/ 0 h 107"/>
                <a:gd name="T24" fmla="*/ 78 w 84"/>
                <a:gd name="T25" fmla="*/ 2 h 107"/>
                <a:gd name="T26" fmla="*/ 78 w 84"/>
                <a:gd name="T27" fmla="*/ 15 h 107"/>
                <a:gd name="T28" fmla="*/ 43 w 84"/>
                <a:gd name="T29" fmla="*/ 13 h 107"/>
                <a:gd name="T30" fmla="*/ 25 w 84"/>
                <a:gd name="T31" fmla="*/ 15 h 107"/>
                <a:gd name="T32" fmla="*/ 14 w 84"/>
                <a:gd name="T33" fmla="*/ 28 h 107"/>
                <a:gd name="T34" fmla="*/ 25 w 84"/>
                <a:gd name="T35" fmla="*/ 42 h 107"/>
                <a:gd name="T36" fmla="*/ 48 w 84"/>
                <a:gd name="T37" fmla="*/ 46 h 107"/>
                <a:gd name="T38" fmla="*/ 84 w 84"/>
                <a:gd name="T39" fmla="*/ 76 h 107"/>
                <a:gd name="T40" fmla="*/ 69 w 84"/>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107">
                  <a:moveTo>
                    <a:pt x="69" y="102"/>
                  </a:moveTo>
                  <a:cubicBezTo>
                    <a:pt x="60" y="106"/>
                    <a:pt x="49" y="107"/>
                    <a:pt x="38" y="107"/>
                  </a:cubicBezTo>
                  <a:cubicBezTo>
                    <a:pt x="26" y="107"/>
                    <a:pt x="13" y="107"/>
                    <a:pt x="0" y="106"/>
                  </a:cubicBezTo>
                  <a:cubicBezTo>
                    <a:pt x="0" y="92"/>
                    <a:pt x="0" y="92"/>
                    <a:pt x="0" y="92"/>
                  </a:cubicBezTo>
                  <a:cubicBezTo>
                    <a:pt x="13" y="93"/>
                    <a:pt x="27" y="94"/>
                    <a:pt x="37" y="94"/>
                  </a:cubicBezTo>
                  <a:cubicBezTo>
                    <a:pt x="46" y="94"/>
                    <a:pt x="53" y="93"/>
                    <a:pt x="59" y="92"/>
                  </a:cubicBezTo>
                  <a:cubicBezTo>
                    <a:pt x="67" y="89"/>
                    <a:pt x="69" y="84"/>
                    <a:pt x="69" y="78"/>
                  </a:cubicBezTo>
                  <a:cubicBezTo>
                    <a:pt x="69" y="71"/>
                    <a:pt x="67" y="66"/>
                    <a:pt x="59" y="64"/>
                  </a:cubicBezTo>
                  <a:cubicBezTo>
                    <a:pt x="51" y="62"/>
                    <a:pt x="44" y="61"/>
                    <a:pt x="34" y="59"/>
                  </a:cubicBezTo>
                  <a:cubicBezTo>
                    <a:pt x="11" y="55"/>
                    <a:pt x="0" y="49"/>
                    <a:pt x="0" y="30"/>
                  </a:cubicBezTo>
                  <a:cubicBezTo>
                    <a:pt x="0" y="20"/>
                    <a:pt x="3" y="10"/>
                    <a:pt x="15" y="5"/>
                  </a:cubicBezTo>
                  <a:cubicBezTo>
                    <a:pt x="23" y="1"/>
                    <a:pt x="34" y="0"/>
                    <a:pt x="44" y="0"/>
                  </a:cubicBezTo>
                  <a:cubicBezTo>
                    <a:pt x="54" y="0"/>
                    <a:pt x="66" y="1"/>
                    <a:pt x="78" y="2"/>
                  </a:cubicBezTo>
                  <a:cubicBezTo>
                    <a:pt x="78" y="15"/>
                    <a:pt x="78" y="15"/>
                    <a:pt x="78" y="15"/>
                  </a:cubicBezTo>
                  <a:cubicBezTo>
                    <a:pt x="66" y="14"/>
                    <a:pt x="53" y="13"/>
                    <a:pt x="43" y="13"/>
                  </a:cubicBezTo>
                  <a:cubicBezTo>
                    <a:pt x="36" y="13"/>
                    <a:pt x="30" y="14"/>
                    <a:pt x="25" y="15"/>
                  </a:cubicBezTo>
                  <a:cubicBezTo>
                    <a:pt x="16" y="18"/>
                    <a:pt x="14" y="22"/>
                    <a:pt x="14" y="28"/>
                  </a:cubicBezTo>
                  <a:cubicBezTo>
                    <a:pt x="14" y="35"/>
                    <a:pt x="17" y="39"/>
                    <a:pt x="25" y="42"/>
                  </a:cubicBezTo>
                  <a:cubicBezTo>
                    <a:pt x="32" y="44"/>
                    <a:pt x="39" y="45"/>
                    <a:pt x="48" y="46"/>
                  </a:cubicBezTo>
                  <a:cubicBezTo>
                    <a:pt x="72" y="50"/>
                    <a:pt x="84" y="57"/>
                    <a:pt x="84" y="76"/>
                  </a:cubicBezTo>
                  <a:cubicBezTo>
                    <a:pt x="84" y="87"/>
                    <a:pt x="81" y="97"/>
                    <a:pt x="69" y="102"/>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2443" y="2736"/>
              <a:ext cx="100" cy="83"/>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6"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1" y="14"/>
                    <a:pt x="16" y="24"/>
                    <a:pt x="16" y="53"/>
                  </a:cubicBezTo>
                  <a:cubicBezTo>
                    <a:pt x="16" y="82"/>
                    <a:pt x="30" y="94"/>
                    <a:pt x="64" y="94"/>
                  </a:cubicBezTo>
                  <a:cubicBezTo>
                    <a:pt x="99" y="94"/>
                    <a:pt x="113" y="84"/>
                    <a:pt x="113" y="54"/>
                  </a:cubicBezTo>
                  <a:cubicBezTo>
                    <a:pt x="113" y="26"/>
                    <a:pt x="99" y="14"/>
                    <a:pt x="65" y="14"/>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2585" y="2738"/>
              <a:ext cx="61" cy="80"/>
            </a:xfrm>
            <a:custGeom>
              <a:avLst/>
              <a:gdLst>
                <a:gd name="T0" fmla="*/ 11 w 61"/>
                <a:gd name="T1" fmla="*/ 48 h 80"/>
                <a:gd name="T2" fmla="*/ 11 w 61"/>
                <a:gd name="T3" fmla="*/ 80 h 80"/>
                <a:gd name="T4" fmla="*/ 0 w 61"/>
                <a:gd name="T5" fmla="*/ 80 h 80"/>
                <a:gd name="T6" fmla="*/ 0 w 61"/>
                <a:gd name="T7" fmla="*/ 0 h 80"/>
                <a:gd name="T8" fmla="*/ 61 w 61"/>
                <a:gd name="T9" fmla="*/ 0 h 80"/>
                <a:gd name="T10" fmla="*/ 61 w 61"/>
                <a:gd name="T11" fmla="*/ 11 h 80"/>
                <a:gd name="T12" fmla="*/ 11 w 61"/>
                <a:gd name="T13" fmla="*/ 11 h 80"/>
                <a:gd name="T14" fmla="*/ 11 w 61"/>
                <a:gd name="T15" fmla="*/ 38 h 80"/>
                <a:gd name="T16" fmla="*/ 56 w 61"/>
                <a:gd name="T17" fmla="*/ 38 h 80"/>
                <a:gd name="T18" fmla="*/ 56 w 61"/>
                <a:gd name="T19" fmla="*/ 48 h 80"/>
                <a:gd name="T20" fmla="*/ 11 w 61"/>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80">
                  <a:moveTo>
                    <a:pt x="11" y="48"/>
                  </a:moveTo>
                  <a:lnTo>
                    <a:pt x="11" y="80"/>
                  </a:lnTo>
                  <a:lnTo>
                    <a:pt x="0" y="80"/>
                  </a:lnTo>
                  <a:lnTo>
                    <a:pt x="0" y="0"/>
                  </a:lnTo>
                  <a:lnTo>
                    <a:pt x="61" y="0"/>
                  </a:lnTo>
                  <a:lnTo>
                    <a:pt x="61" y="11"/>
                  </a:lnTo>
                  <a:lnTo>
                    <a:pt x="11" y="11"/>
                  </a:lnTo>
                  <a:lnTo>
                    <a:pt x="11" y="38"/>
                  </a:lnTo>
                  <a:lnTo>
                    <a:pt x="56" y="38"/>
                  </a:lnTo>
                  <a:lnTo>
                    <a:pt x="56" y="48"/>
                  </a:lnTo>
                  <a:lnTo>
                    <a:pt x="11" y="48"/>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2679" y="2738"/>
              <a:ext cx="82" cy="80"/>
            </a:xfrm>
            <a:custGeom>
              <a:avLst/>
              <a:gdLst>
                <a:gd name="T0" fmla="*/ 35 w 82"/>
                <a:gd name="T1" fmla="*/ 80 h 80"/>
                <a:gd name="T2" fmla="*/ 35 w 82"/>
                <a:gd name="T3" fmla="*/ 11 h 80"/>
                <a:gd name="T4" fmla="*/ 0 w 82"/>
                <a:gd name="T5" fmla="*/ 11 h 80"/>
                <a:gd name="T6" fmla="*/ 0 w 82"/>
                <a:gd name="T7" fmla="*/ 0 h 80"/>
                <a:gd name="T8" fmla="*/ 82 w 82"/>
                <a:gd name="T9" fmla="*/ 0 h 80"/>
                <a:gd name="T10" fmla="*/ 82 w 82"/>
                <a:gd name="T11" fmla="*/ 11 h 80"/>
                <a:gd name="T12" fmla="*/ 47 w 82"/>
                <a:gd name="T13" fmla="*/ 11 h 80"/>
                <a:gd name="T14" fmla="*/ 47 w 82"/>
                <a:gd name="T15" fmla="*/ 80 h 80"/>
                <a:gd name="T16" fmla="*/ 35 w 8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0">
                  <a:moveTo>
                    <a:pt x="35" y="80"/>
                  </a:moveTo>
                  <a:lnTo>
                    <a:pt x="35" y="11"/>
                  </a:lnTo>
                  <a:lnTo>
                    <a:pt x="0" y="11"/>
                  </a:lnTo>
                  <a:lnTo>
                    <a:pt x="0" y="0"/>
                  </a:lnTo>
                  <a:lnTo>
                    <a:pt x="82" y="0"/>
                  </a:lnTo>
                  <a:lnTo>
                    <a:pt x="82" y="11"/>
                  </a:lnTo>
                  <a:lnTo>
                    <a:pt x="47" y="11"/>
                  </a:lnTo>
                  <a:lnTo>
                    <a:pt x="47" y="80"/>
                  </a:lnTo>
                  <a:lnTo>
                    <a:pt x="3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2789" y="2738"/>
              <a:ext cx="140" cy="80"/>
            </a:xfrm>
            <a:custGeom>
              <a:avLst/>
              <a:gdLst>
                <a:gd name="T0" fmla="*/ 95 w 140"/>
                <a:gd name="T1" fmla="*/ 80 h 80"/>
                <a:gd name="T2" fmla="*/ 70 w 140"/>
                <a:gd name="T3" fmla="*/ 16 h 80"/>
                <a:gd name="T4" fmla="*/ 69 w 140"/>
                <a:gd name="T5" fmla="*/ 16 h 80"/>
                <a:gd name="T6" fmla="*/ 45 w 140"/>
                <a:gd name="T7" fmla="*/ 80 h 80"/>
                <a:gd name="T8" fmla="*/ 32 w 140"/>
                <a:gd name="T9" fmla="*/ 80 h 80"/>
                <a:gd name="T10" fmla="*/ 0 w 140"/>
                <a:gd name="T11" fmla="*/ 0 h 80"/>
                <a:gd name="T12" fmla="*/ 13 w 140"/>
                <a:gd name="T13" fmla="*/ 0 h 80"/>
                <a:gd name="T14" fmla="*/ 38 w 140"/>
                <a:gd name="T15" fmla="*/ 66 h 80"/>
                <a:gd name="T16" fmla="*/ 39 w 140"/>
                <a:gd name="T17" fmla="*/ 66 h 80"/>
                <a:gd name="T18" fmla="*/ 64 w 140"/>
                <a:gd name="T19" fmla="*/ 0 h 80"/>
                <a:gd name="T20" fmla="*/ 77 w 140"/>
                <a:gd name="T21" fmla="*/ 0 h 80"/>
                <a:gd name="T22" fmla="*/ 101 w 140"/>
                <a:gd name="T23" fmla="*/ 66 h 80"/>
                <a:gd name="T24" fmla="*/ 102 w 140"/>
                <a:gd name="T25" fmla="*/ 66 h 80"/>
                <a:gd name="T26" fmla="*/ 127 w 140"/>
                <a:gd name="T27" fmla="*/ 0 h 80"/>
                <a:gd name="T28" fmla="*/ 140 w 140"/>
                <a:gd name="T29" fmla="*/ 0 h 80"/>
                <a:gd name="T30" fmla="*/ 108 w 140"/>
                <a:gd name="T31" fmla="*/ 80 h 80"/>
                <a:gd name="T32" fmla="*/ 95 w 140"/>
                <a:gd name="T33"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80">
                  <a:moveTo>
                    <a:pt x="95" y="80"/>
                  </a:moveTo>
                  <a:lnTo>
                    <a:pt x="70" y="16"/>
                  </a:lnTo>
                  <a:lnTo>
                    <a:pt x="69" y="16"/>
                  </a:lnTo>
                  <a:lnTo>
                    <a:pt x="45" y="80"/>
                  </a:lnTo>
                  <a:lnTo>
                    <a:pt x="32" y="80"/>
                  </a:lnTo>
                  <a:lnTo>
                    <a:pt x="0" y="0"/>
                  </a:lnTo>
                  <a:lnTo>
                    <a:pt x="13" y="0"/>
                  </a:lnTo>
                  <a:lnTo>
                    <a:pt x="38" y="66"/>
                  </a:lnTo>
                  <a:lnTo>
                    <a:pt x="39" y="66"/>
                  </a:lnTo>
                  <a:lnTo>
                    <a:pt x="64" y="0"/>
                  </a:lnTo>
                  <a:lnTo>
                    <a:pt x="77" y="0"/>
                  </a:lnTo>
                  <a:lnTo>
                    <a:pt x="101" y="66"/>
                  </a:lnTo>
                  <a:lnTo>
                    <a:pt x="102" y="66"/>
                  </a:lnTo>
                  <a:lnTo>
                    <a:pt x="127" y="0"/>
                  </a:lnTo>
                  <a:lnTo>
                    <a:pt x="140" y="0"/>
                  </a:lnTo>
                  <a:lnTo>
                    <a:pt x="108" y="80"/>
                  </a:lnTo>
                  <a:lnTo>
                    <a:pt x="95"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2944" y="2738"/>
              <a:ext cx="95" cy="80"/>
            </a:xfrm>
            <a:custGeom>
              <a:avLst/>
              <a:gdLst>
                <a:gd name="T0" fmla="*/ 82 w 95"/>
                <a:gd name="T1" fmla="*/ 80 h 80"/>
                <a:gd name="T2" fmla="*/ 71 w 95"/>
                <a:gd name="T3" fmla="*/ 58 h 80"/>
                <a:gd name="T4" fmla="*/ 24 w 95"/>
                <a:gd name="T5" fmla="*/ 58 h 80"/>
                <a:gd name="T6" fmla="*/ 13 w 95"/>
                <a:gd name="T7" fmla="*/ 80 h 80"/>
                <a:gd name="T8" fmla="*/ 0 w 95"/>
                <a:gd name="T9" fmla="*/ 80 h 80"/>
                <a:gd name="T10" fmla="*/ 41 w 95"/>
                <a:gd name="T11" fmla="*/ 0 h 80"/>
                <a:gd name="T12" fmla="*/ 54 w 95"/>
                <a:gd name="T13" fmla="*/ 0 h 80"/>
                <a:gd name="T14" fmla="*/ 95 w 95"/>
                <a:gd name="T15" fmla="*/ 80 h 80"/>
                <a:gd name="T16" fmla="*/ 82 w 95"/>
                <a:gd name="T17" fmla="*/ 80 h 80"/>
                <a:gd name="T18" fmla="*/ 47 w 95"/>
                <a:gd name="T19" fmla="*/ 12 h 80"/>
                <a:gd name="T20" fmla="*/ 47 w 95"/>
                <a:gd name="T21" fmla="*/ 12 h 80"/>
                <a:gd name="T22" fmla="*/ 29 w 95"/>
                <a:gd name="T23" fmla="*/ 49 h 80"/>
                <a:gd name="T24" fmla="*/ 66 w 95"/>
                <a:gd name="T25" fmla="*/ 49 h 80"/>
                <a:gd name="T26" fmla="*/ 47 w 95"/>
                <a:gd name="T2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0">
                  <a:moveTo>
                    <a:pt x="82" y="80"/>
                  </a:moveTo>
                  <a:lnTo>
                    <a:pt x="71" y="58"/>
                  </a:lnTo>
                  <a:lnTo>
                    <a:pt x="24" y="58"/>
                  </a:lnTo>
                  <a:lnTo>
                    <a:pt x="13" y="80"/>
                  </a:lnTo>
                  <a:lnTo>
                    <a:pt x="0" y="80"/>
                  </a:lnTo>
                  <a:lnTo>
                    <a:pt x="41" y="0"/>
                  </a:lnTo>
                  <a:lnTo>
                    <a:pt x="54" y="0"/>
                  </a:lnTo>
                  <a:lnTo>
                    <a:pt x="95" y="80"/>
                  </a:lnTo>
                  <a:lnTo>
                    <a:pt x="82" y="80"/>
                  </a:lnTo>
                  <a:close/>
                  <a:moveTo>
                    <a:pt x="47" y="12"/>
                  </a:moveTo>
                  <a:lnTo>
                    <a:pt x="47" y="12"/>
                  </a:lnTo>
                  <a:lnTo>
                    <a:pt x="29" y="49"/>
                  </a:lnTo>
                  <a:lnTo>
                    <a:pt x="66" y="49"/>
                  </a:lnTo>
                  <a:lnTo>
                    <a:pt x="47" y="12"/>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3076" y="2738"/>
              <a:ext cx="76" cy="80"/>
            </a:xfrm>
            <a:custGeom>
              <a:avLst/>
              <a:gdLst>
                <a:gd name="T0" fmla="*/ 79 w 98"/>
                <a:gd name="T1" fmla="*/ 103 h 103"/>
                <a:gd name="T2" fmla="*/ 48 w 98"/>
                <a:gd name="T3" fmla="*/ 64 h 103"/>
                <a:gd name="T4" fmla="*/ 38 w 98"/>
                <a:gd name="T5" fmla="*/ 64 h 103"/>
                <a:gd name="T6" fmla="*/ 16 w 98"/>
                <a:gd name="T7" fmla="*/ 64 h 103"/>
                <a:gd name="T8" fmla="*/ 16 w 98"/>
                <a:gd name="T9" fmla="*/ 103 h 103"/>
                <a:gd name="T10" fmla="*/ 0 w 98"/>
                <a:gd name="T11" fmla="*/ 103 h 103"/>
                <a:gd name="T12" fmla="*/ 0 w 98"/>
                <a:gd name="T13" fmla="*/ 0 h 103"/>
                <a:gd name="T14" fmla="*/ 41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9 w 98"/>
                <a:gd name="T27" fmla="*/ 103 h 103"/>
                <a:gd name="T28" fmla="*/ 42 w 98"/>
                <a:gd name="T29" fmla="*/ 13 h 103"/>
                <a:gd name="T30" fmla="*/ 16 w 98"/>
                <a:gd name="T31" fmla="*/ 13 h 103"/>
                <a:gd name="T32" fmla="*/ 16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9" y="103"/>
                  </a:moveTo>
                  <a:cubicBezTo>
                    <a:pt x="48" y="64"/>
                    <a:pt x="48" y="64"/>
                    <a:pt x="48" y="64"/>
                  </a:cubicBezTo>
                  <a:cubicBezTo>
                    <a:pt x="45" y="64"/>
                    <a:pt x="42" y="64"/>
                    <a:pt x="38" y="64"/>
                  </a:cubicBezTo>
                  <a:cubicBezTo>
                    <a:pt x="16" y="64"/>
                    <a:pt x="16" y="64"/>
                    <a:pt x="16" y="64"/>
                  </a:cubicBezTo>
                  <a:cubicBezTo>
                    <a:pt x="16" y="103"/>
                    <a:pt x="16" y="103"/>
                    <a:pt x="16" y="103"/>
                  </a:cubicBezTo>
                  <a:cubicBezTo>
                    <a:pt x="0" y="103"/>
                    <a:pt x="0" y="103"/>
                    <a:pt x="0" y="103"/>
                  </a:cubicBezTo>
                  <a:cubicBezTo>
                    <a:pt x="0" y="0"/>
                    <a:pt x="0" y="0"/>
                    <a:pt x="0" y="0"/>
                  </a:cubicBezTo>
                  <a:cubicBezTo>
                    <a:pt x="41" y="0"/>
                    <a:pt x="41" y="0"/>
                    <a:pt x="41" y="0"/>
                  </a:cubicBezTo>
                  <a:cubicBezTo>
                    <a:pt x="61" y="0"/>
                    <a:pt x="74" y="1"/>
                    <a:pt x="84" y="8"/>
                  </a:cubicBezTo>
                  <a:cubicBezTo>
                    <a:pt x="91" y="14"/>
                    <a:pt x="94" y="21"/>
                    <a:pt x="94" y="32"/>
                  </a:cubicBezTo>
                  <a:cubicBezTo>
                    <a:pt x="94" y="42"/>
                    <a:pt x="91" y="49"/>
                    <a:pt x="84" y="55"/>
                  </a:cubicBezTo>
                  <a:cubicBezTo>
                    <a:pt x="80" y="59"/>
                    <a:pt x="74" y="61"/>
                    <a:pt x="66" y="62"/>
                  </a:cubicBezTo>
                  <a:cubicBezTo>
                    <a:pt x="98" y="103"/>
                    <a:pt x="98" y="103"/>
                    <a:pt x="98" y="103"/>
                  </a:cubicBezTo>
                  <a:lnTo>
                    <a:pt x="79" y="103"/>
                  </a:lnTo>
                  <a:close/>
                  <a:moveTo>
                    <a:pt x="42" y="13"/>
                  </a:moveTo>
                  <a:cubicBezTo>
                    <a:pt x="16" y="13"/>
                    <a:pt x="16" y="13"/>
                    <a:pt x="16" y="13"/>
                  </a:cubicBezTo>
                  <a:cubicBezTo>
                    <a:pt x="16" y="52"/>
                    <a:pt x="16" y="52"/>
                    <a:pt x="16" y="52"/>
                  </a:cubicBezTo>
                  <a:cubicBezTo>
                    <a:pt x="42" y="52"/>
                    <a:pt x="42" y="52"/>
                    <a:pt x="42" y="52"/>
                  </a:cubicBezTo>
                  <a:cubicBezTo>
                    <a:pt x="66" y="52"/>
                    <a:pt x="78" y="49"/>
                    <a:pt x="78" y="32"/>
                  </a:cubicBezTo>
                  <a:cubicBezTo>
                    <a:pt x="78" y="15"/>
                    <a:pt x="64" y="13"/>
                    <a:pt x="42" y="13"/>
                  </a:cubicBez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3194" y="2738"/>
              <a:ext cx="62" cy="80"/>
            </a:xfrm>
            <a:custGeom>
              <a:avLst/>
              <a:gdLst>
                <a:gd name="T0" fmla="*/ 0 w 62"/>
                <a:gd name="T1" fmla="*/ 80 h 80"/>
                <a:gd name="T2" fmla="*/ 0 w 62"/>
                <a:gd name="T3" fmla="*/ 0 h 80"/>
                <a:gd name="T4" fmla="*/ 60 w 62"/>
                <a:gd name="T5" fmla="*/ 0 h 80"/>
                <a:gd name="T6" fmla="*/ 60 w 62"/>
                <a:gd name="T7" fmla="*/ 11 h 80"/>
                <a:gd name="T8" fmla="*/ 13 w 62"/>
                <a:gd name="T9" fmla="*/ 11 h 80"/>
                <a:gd name="T10" fmla="*/ 13 w 62"/>
                <a:gd name="T11" fmla="*/ 34 h 80"/>
                <a:gd name="T12" fmla="*/ 57 w 62"/>
                <a:gd name="T13" fmla="*/ 34 h 80"/>
                <a:gd name="T14" fmla="*/ 57 w 62"/>
                <a:gd name="T15" fmla="*/ 44 h 80"/>
                <a:gd name="T16" fmla="*/ 13 w 62"/>
                <a:gd name="T17" fmla="*/ 44 h 80"/>
                <a:gd name="T18" fmla="*/ 13 w 62"/>
                <a:gd name="T19" fmla="*/ 70 h 80"/>
                <a:gd name="T20" fmla="*/ 62 w 62"/>
                <a:gd name="T21" fmla="*/ 70 h 80"/>
                <a:gd name="T22" fmla="*/ 62 w 62"/>
                <a:gd name="T23" fmla="*/ 80 h 80"/>
                <a:gd name="T24" fmla="*/ 0 w 62"/>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80">
                  <a:moveTo>
                    <a:pt x="0" y="80"/>
                  </a:moveTo>
                  <a:lnTo>
                    <a:pt x="0" y="0"/>
                  </a:lnTo>
                  <a:lnTo>
                    <a:pt x="60" y="0"/>
                  </a:lnTo>
                  <a:lnTo>
                    <a:pt x="60" y="11"/>
                  </a:lnTo>
                  <a:lnTo>
                    <a:pt x="13" y="11"/>
                  </a:lnTo>
                  <a:lnTo>
                    <a:pt x="13" y="34"/>
                  </a:lnTo>
                  <a:lnTo>
                    <a:pt x="57" y="34"/>
                  </a:lnTo>
                  <a:lnTo>
                    <a:pt x="57" y="44"/>
                  </a:lnTo>
                  <a:lnTo>
                    <a:pt x="13" y="44"/>
                  </a:lnTo>
                  <a:lnTo>
                    <a:pt x="13" y="70"/>
                  </a:lnTo>
                  <a:lnTo>
                    <a:pt x="62" y="70"/>
                  </a:lnTo>
                  <a:lnTo>
                    <a:pt x="62" y="80"/>
                  </a:lnTo>
                  <a:lnTo>
                    <a:pt x="0" y="80"/>
                  </a:lnTo>
                  <a:close/>
                </a:path>
              </a:pathLst>
            </a:custGeom>
            <a:solidFill>
              <a:srgbClr val="57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810" y="2453"/>
              <a:ext cx="155" cy="205"/>
            </a:xfrm>
            <a:custGeom>
              <a:avLst/>
              <a:gdLst>
                <a:gd name="T0" fmla="*/ 155 w 155"/>
                <a:gd name="T1" fmla="*/ 205 h 205"/>
                <a:gd name="T2" fmla="*/ 84 w 155"/>
                <a:gd name="T3" fmla="*/ 105 h 205"/>
                <a:gd name="T4" fmla="*/ 152 w 155"/>
                <a:gd name="T5" fmla="*/ 42 h 205"/>
                <a:gd name="T6" fmla="*/ 109 w 155"/>
                <a:gd name="T7" fmla="*/ 42 h 205"/>
                <a:gd name="T8" fmla="*/ 31 w 155"/>
                <a:gd name="T9" fmla="*/ 116 h 205"/>
                <a:gd name="T10" fmla="*/ 31 w 155"/>
                <a:gd name="T11" fmla="*/ 0 h 205"/>
                <a:gd name="T12" fmla="*/ 0 w 155"/>
                <a:gd name="T13" fmla="*/ 0 h 205"/>
                <a:gd name="T14" fmla="*/ 0 w 155"/>
                <a:gd name="T15" fmla="*/ 205 h 205"/>
                <a:gd name="T16" fmla="*/ 31 w 155"/>
                <a:gd name="T17" fmla="*/ 205 h 205"/>
                <a:gd name="T18" fmla="*/ 31 w 155"/>
                <a:gd name="T19" fmla="*/ 155 h 205"/>
                <a:gd name="T20" fmla="*/ 63 w 155"/>
                <a:gd name="T21" fmla="*/ 125 h 205"/>
                <a:gd name="T22" fmla="*/ 118 w 155"/>
                <a:gd name="T23" fmla="*/ 205 h 205"/>
                <a:gd name="T24" fmla="*/ 155 w 155"/>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05">
                  <a:moveTo>
                    <a:pt x="155" y="205"/>
                  </a:moveTo>
                  <a:lnTo>
                    <a:pt x="84" y="105"/>
                  </a:lnTo>
                  <a:lnTo>
                    <a:pt x="152" y="42"/>
                  </a:lnTo>
                  <a:lnTo>
                    <a:pt x="109" y="42"/>
                  </a:lnTo>
                  <a:lnTo>
                    <a:pt x="31" y="116"/>
                  </a:lnTo>
                  <a:lnTo>
                    <a:pt x="31" y="0"/>
                  </a:lnTo>
                  <a:lnTo>
                    <a:pt x="0" y="0"/>
                  </a:lnTo>
                  <a:lnTo>
                    <a:pt x="0" y="205"/>
                  </a:lnTo>
                  <a:lnTo>
                    <a:pt x="31" y="205"/>
                  </a:lnTo>
                  <a:lnTo>
                    <a:pt x="31" y="155"/>
                  </a:lnTo>
                  <a:lnTo>
                    <a:pt x="63" y="125"/>
                  </a:lnTo>
                  <a:lnTo>
                    <a:pt x="118" y="205"/>
                  </a:lnTo>
                  <a:lnTo>
                    <a:pt x="155" y="2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noEditPoints="1"/>
            </p:cNvSpPr>
            <p:nvPr/>
          </p:nvSpPr>
          <p:spPr bwMode="auto">
            <a:xfrm>
              <a:off x="4221" y="2493"/>
              <a:ext cx="171" cy="242"/>
            </a:xfrm>
            <a:custGeom>
              <a:avLst/>
              <a:gdLst>
                <a:gd name="T0" fmla="*/ 185 w 221"/>
                <a:gd name="T1" fmla="*/ 3 h 312"/>
                <a:gd name="T2" fmla="*/ 183 w 221"/>
                <a:gd name="T3" fmla="*/ 29 h 312"/>
                <a:gd name="T4" fmla="*/ 108 w 221"/>
                <a:gd name="T5" fmla="*/ 0 h 312"/>
                <a:gd name="T6" fmla="*/ 0 w 221"/>
                <a:gd name="T7" fmla="*/ 106 h 312"/>
                <a:gd name="T8" fmla="*/ 108 w 221"/>
                <a:gd name="T9" fmla="*/ 214 h 312"/>
                <a:gd name="T10" fmla="*/ 183 w 221"/>
                <a:gd name="T11" fmla="*/ 186 h 312"/>
                <a:gd name="T12" fmla="*/ 183 w 221"/>
                <a:gd name="T13" fmla="*/ 199 h 312"/>
                <a:gd name="T14" fmla="*/ 115 w 221"/>
                <a:gd name="T15" fmla="*/ 275 h 312"/>
                <a:gd name="T16" fmla="*/ 38 w 221"/>
                <a:gd name="T17" fmla="*/ 241 h 312"/>
                <a:gd name="T18" fmla="*/ 4 w 221"/>
                <a:gd name="T19" fmla="*/ 258 h 312"/>
                <a:gd name="T20" fmla="*/ 108 w 221"/>
                <a:gd name="T21" fmla="*/ 312 h 312"/>
                <a:gd name="T22" fmla="*/ 221 w 221"/>
                <a:gd name="T23" fmla="*/ 199 h 312"/>
                <a:gd name="T24" fmla="*/ 221 w 221"/>
                <a:gd name="T25" fmla="*/ 3 h 312"/>
                <a:gd name="T26" fmla="*/ 185 w 221"/>
                <a:gd name="T27" fmla="*/ 3 h 312"/>
                <a:gd name="T28" fmla="*/ 110 w 221"/>
                <a:gd name="T29" fmla="*/ 178 h 312"/>
                <a:gd name="T30" fmla="*/ 41 w 221"/>
                <a:gd name="T31" fmla="*/ 106 h 312"/>
                <a:gd name="T32" fmla="*/ 110 w 221"/>
                <a:gd name="T33" fmla="*/ 35 h 312"/>
                <a:gd name="T34" fmla="*/ 182 w 221"/>
                <a:gd name="T35" fmla="*/ 78 h 312"/>
                <a:gd name="T36" fmla="*/ 182 w 221"/>
                <a:gd name="T37" fmla="*/ 112 h 312"/>
                <a:gd name="T38" fmla="*/ 110 w 221"/>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312">
                  <a:moveTo>
                    <a:pt x="185" y="3"/>
                  </a:moveTo>
                  <a:cubicBezTo>
                    <a:pt x="183" y="29"/>
                    <a:pt x="183" y="29"/>
                    <a:pt x="183" y="29"/>
                  </a:cubicBezTo>
                  <a:cubicBezTo>
                    <a:pt x="183" y="29"/>
                    <a:pt x="159" y="0"/>
                    <a:pt x="108" y="0"/>
                  </a:cubicBezTo>
                  <a:cubicBezTo>
                    <a:pt x="64" y="0"/>
                    <a:pt x="0" y="27"/>
                    <a:pt x="0" y="106"/>
                  </a:cubicBezTo>
                  <a:cubicBezTo>
                    <a:pt x="0" y="184"/>
                    <a:pt x="57" y="214"/>
                    <a:pt x="108" y="214"/>
                  </a:cubicBezTo>
                  <a:cubicBezTo>
                    <a:pt x="158" y="214"/>
                    <a:pt x="183" y="186"/>
                    <a:pt x="183" y="186"/>
                  </a:cubicBezTo>
                  <a:cubicBezTo>
                    <a:pt x="183" y="199"/>
                    <a:pt x="183" y="199"/>
                    <a:pt x="183" y="199"/>
                  </a:cubicBezTo>
                  <a:cubicBezTo>
                    <a:pt x="183" y="247"/>
                    <a:pt x="158" y="275"/>
                    <a:pt x="115" y="275"/>
                  </a:cubicBezTo>
                  <a:cubicBezTo>
                    <a:pt x="59" y="275"/>
                    <a:pt x="38" y="241"/>
                    <a:pt x="38" y="241"/>
                  </a:cubicBezTo>
                  <a:cubicBezTo>
                    <a:pt x="4" y="258"/>
                    <a:pt x="4" y="258"/>
                    <a:pt x="4" y="258"/>
                  </a:cubicBezTo>
                  <a:cubicBezTo>
                    <a:pt x="4" y="258"/>
                    <a:pt x="33" y="312"/>
                    <a:pt x="108" y="312"/>
                  </a:cubicBezTo>
                  <a:cubicBezTo>
                    <a:pt x="172" y="312"/>
                    <a:pt x="221" y="280"/>
                    <a:pt x="221" y="199"/>
                  </a:cubicBezTo>
                  <a:cubicBezTo>
                    <a:pt x="221" y="3"/>
                    <a:pt x="221" y="3"/>
                    <a:pt x="221" y="3"/>
                  </a:cubicBezTo>
                  <a:lnTo>
                    <a:pt x="185" y="3"/>
                  </a:lnTo>
                  <a:close/>
                  <a:moveTo>
                    <a:pt x="110" y="178"/>
                  </a:moveTo>
                  <a:cubicBezTo>
                    <a:pt x="88" y="178"/>
                    <a:pt x="41" y="164"/>
                    <a:pt x="41" y="106"/>
                  </a:cubicBezTo>
                  <a:cubicBezTo>
                    <a:pt x="41" y="48"/>
                    <a:pt x="88" y="35"/>
                    <a:pt x="110" y="35"/>
                  </a:cubicBezTo>
                  <a:cubicBezTo>
                    <a:pt x="157" y="35"/>
                    <a:pt x="182" y="71"/>
                    <a:pt x="182" y="78"/>
                  </a:cubicBezTo>
                  <a:cubicBezTo>
                    <a:pt x="182" y="85"/>
                    <a:pt x="182" y="103"/>
                    <a:pt x="182" y="112"/>
                  </a:cubicBezTo>
                  <a:cubicBezTo>
                    <a:pt x="182" y="153"/>
                    <a:pt x="148" y="178"/>
                    <a:pt x="110"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2153" y="2646"/>
              <a:ext cx="133" cy="145"/>
            </a:xfrm>
            <a:custGeom>
              <a:avLst/>
              <a:gdLst>
                <a:gd name="T0" fmla="*/ 20 w 172"/>
                <a:gd name="T1" fmla="*/ 162 h 187"/>
                <a:gd name="T2" fmla="*/ 10 w 172"/>
                <a:gd name="T3" fmla="*/ 168 h 187"/>
                <a:gd name="T4" fmla="*/ 9 w 172"/>
                <a:gd name="T5" fmla="*/ 169 h 187"/>
                <a:gd name="T6" fmla="*/ 10 w 172"/>
                <a:gd name="T7" fmla="*/ 169 h 187"/>
                <a:gd name="T8" fmla="*/ 155 w 172"/>
                <a:gd name="T9" fmla="*/ 145 h 187"/>
                <a:gd name="T10" fmla="*/ 16 w 172"/>
                <a:gd name="T11" fmla="*/ 6 h 187"/>
                <a:gd name="T12" fmla="*/ 7 w 172"/>
                <a:gd name="T13" fmla="*/ 12 h 187"/>
                <a:gd name="T14" fmla="*/ 20 w 172"/>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20" y="162"/>
                  </a:moveTo>
                  <a:cubicBezTo>
                    <a:pt x="17" y="164"/>
                    <a:pt x="13" y="166"/>
                    <a:pt x="10" y="168"/>
                  </a:cubicBezTo>
                  <a:cubicBezTo>
                    <a:pt x="9" y="169"/>
                    <a:pt x="9" y="169"/>
                    <a:pt x="9" y="169"/>
                  </a:cubicBezTo>
                  <a:cubicBezTo>
                    <a:pt x="10" y="169"/>
                    <a:pt x="10" y="169"/>
                    <a:pt x="10" y="169"/>
                  </a:cubicBezTo>
                  <a:cubicBezTo>
                    <a:pt x="77" y="187"/>
                    <a:pt x="143" y="187"/>
                    <a:pt x="155" y="145"/>
                  </a:cubicBezTo>
                  <a:cubicBezTo>
                    <a:pt x="172" y="91"/>
                    <a:pt x="66" y="34"/>
                    <a:pt x="16" y="6"/>
                  </a:cubicBezTo>
                  <a:cubicBezTo>
                    <a:pt x="5" y="0"/>
                    <a:pt x="0" y="4"/>
                    <a:pt x="7" y="12"/>
                  </a:cubicBezTo>
                  <a:cubicBezTo>
                    <a:pt x="39" y="48"/>
                    <a:pt x="84" y="120"/>
                    <a:pt x="20" y="162"/>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1857" y="2686"/>
              <a:ext cx="303" cy="132"/>
            </a:xfrm>
            <a:custGeom>
              <a:avLst/>
              <a:gdLst>
                <a:gd name="T0" fmla="*/ 392 w 392"/>
                <a:gd name="T1" fmla="*/ 118 h 171"/>
                <a:gd name="T2" fmla="*/ 160 w 392"/>
                <a:gd name="T3" fmla="*/ 171 h 171"/>
                <a:gd name="T4" fmla="*/ 34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4" y="142"/>
                  </a:cubicBezTo>
                  <a:cubicBezTo>
                    <a:pt x="12" y="121"/>
                    <a:pt x="0" y="85"/>
                    <a:pt x="0" y="52"/>
                  </a:cubicBezTo>
                  <a:cubicBezTo>
                    <a:pt x="0" y="24"/>
                    <a:pt x="12" y="0"/>
                    <a:pt x="36" y="0"/>
                  </a:cubicBezTo>
                  <a:cubicBezTo>
                    <a:pt x="99" y="0"/>
                    <a:pt x="294" y="99"/>
                    <a:pt x="392" y="118"/>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1827" y="2521"/>
              <a:ext cx="132" cy="145"/>
            </a:xfrm>
            <a:custGeom>
              <a:avLst/>
              <a:gdLst>
                <a:gd name="T0" fmla="*/ 151 w 171"/>
                <a:gd name="T1" fmla="*/ 25 h 187"/>
                <a:gd name="T2" fmla="*/ 161 w 171"/>
                <a:gd name="T3" fmla="*/ 19 h 187"/>
                <a:gd name="T4" fmla="*/ 162 w 171"/>
                <a:gd name="T5" fmla="*/ 18 h 187"/>
                <a:gd name="T6" fmla="*/ 161 w 171"/>
                <a:gd name="T7" fmla="*/ 18 h 187"/>
                <a:gd name="T8" fmla="*/ 16 w 171"/>
                <a:gd name="T9" fmla="*/ 42 h 187"/>
                <a:gd name="T10" fmla="*/ 156 w 171"/>
                <a:gd name="T11" fmla="*/ 181 h 187"/>
                <a:gd name="T12" fmla="*/ 164 w 171"/>
                <a:gd name="T13" fmla="*/ 175 h 187"/>
                <a:gd name="T14" fmla="*/ 151 w 171"/>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151" y="25"/>
                  </a:moveTo>
                  <a:cubicBezTo>
                    <a:pt x="154" y="23"/>
                    <a:pt x="158" y="21"/>
                    <a:pt x="161" y="19"/>
                  </a:cubicBezTo>
                  <a:cubicBezTo>
                    <a:pt x="162" y="18"/>
                    <a:pt x="162" y="18"/>
                    <a:pt x="162" y="18"/>
                  </a:cubicBezTo>
                  <a:cubicBezTo>
                    <a:pt x="161" y="18"/>
                    <a:pt x="161" y="18"/>
                    <a:pt x="161" y="18"/>
                  </a:cubicBezTo>
                  <a:cubicBezTo>
                    <a:pt x="95" y="0"/>
                    <a:pt x="29" y="0"/>
                    <a:pt x="16" y="42"/>
                  </a:cubicBezTo>
                  <a:cubicBezTo>
                    <a:pt x="0" y="96"/>
                    <a:pt x="106" y="153"/>
                    <a:pt x="156" y="181"/>
                  </a:cubicBezTo>
                  <a:cubicBezTo>
                    <a:pt x="166" y="187"/>
                    <a:pt x="171" y="183"/>
                    <a:pt x="164" y="175"/>
                  </a:cubicBezTo>
                  <a:cubicBezTo>
                    <a:pt x="133" y="139"/>
                    <a:pt x="88" y="67"/>
                    <a:pt x="151" y="25"/>
                  </a:cubicBezTo>
                  <a:close/>
                </a:path>
              </a:pathLst>
            </a:custGeom>
            <a:solidFill>
              <a:srgbClr val="EF7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1952" y="2493"/>
              <a:ext cx="303" cy="133"/>
            </a:xfrm>
            <a:custGeom>
              <a:avLst/>
              <a:gdLst>
                <a:gd name="T0" fmla="*/ 0 w 392"/>
                <a:gd name="T1" fmla="*/ 53 h 171"/>
                <a:gd name="T2" fmla="*/ 232 w 392"/>
                <a:gd name="T3" fmla="*/ 0 h 171"/>
                <a:gd name="T4" fmla="*/ 359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9" y="29"/>
                  </a:cubicBezTo>
                  <a:cubicBezTo>
                    <a:pt x="380" y="50"/>
                    <a:pt x="392" y="86"/>
                    <a:pt x="392" y="119"/>
                  </a:cubicBezTo>
                  <a:cubicBezTo>
                    <a:pt x="392" y="147"/>
                    <a:pt x="380" y="171"/>
                    <a:pt x="356" y="171"/>
                  </a:cubicBezTo>
                  <a:cubicBezTo>
                    <a:pt x="293" y="171"/>
                    <a:pt x="99" y="72"/>
                    <a:pt x="0" y="53"/>
                  </a:cubicBezTo>
                  <a:close/>
                </a:path>
              </a:pathLst>
            </a:custGeom>
            <a:solidFill>
              <a:srgbClr val="D512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noEditPoints="1"/>
            </p:cNvSpPr>
            <p:nvPr/>
          </p:nvSpPr>
          <p:spPr bwMode="auto">
            <a:xfrm>
              <a:off x="2708" y="2493"/>
              <a:ext cx="170" cy="208"/>
            </a:xfrm>
            <a:custGeom>
              <a:avLst/>
              <a:gdLst>
                <a:gd name="T0" fmla="*/ 111 w 220"/>
                <a:gd name="T1" fmla="*/ 35 h 268"/>
                <a:gd name="T2" fmla="*/ 39 w 220"/>
                <a:gd name="T3" fmla="*/ 104 h 268"/>
                <a:gd name="T4" fmla="*/ 111 w 220"/>
                <a:gd name="T5" fmla="*/ 176 h 268"/>
                <a:gd name="T6" fmla="*/ 180 w 220"/>
                <a:gd name="T7" fmla="*/ 105 h 268"/>
                <a:gd name="T8" fmla="*/ 111 w 220"/>
                <a:gd name="T9" fmla="*/ 35 h 268"/>
                <a:gd name="T10" fmla="*/ 113 w 220"/>
                <a:gd name="T11" fmla="*/ 212 h 268"/>
                <a:gd name="T12" fmla="*/ 39 w 220"/>
                <a:gd name="T13" fmla="*/ 180 h 268"/>
                <a:gd name="T14" fmla="*/ 39 w 220"/>
                <a:gd name="T15" fmla="*/ 268 h 268"/>
                <a:gd name="T16" fmla="*/ 0 w 220"/>
                <a:gd name="T17" fmla="*/ 268 h 268"/>
                <a:gd name="T18" fmla="*/ 0 w 220"/>
                <a:gd name="T19" fmla="*/ 3 h 268"/>
                <a:gd name="T20" fmla="*/ 37 w 220"/>
                <a:gd name="T21" fmla="*/ 3 h 268"/>
                <a:gd name="T22" fmla="*/ 39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3" y="35"/>
                    <a:pt x="39" y="57"/>
                    <a:pt x="39" y="104"/>
                  </a:cubicBezTo>
                  <a:cubicBezTo>
                    <a:pt x="39" y="152"/>
                    <a:pt x="69" y="176"/>
                    <a:pt x="111" y="176"/>
                  </a:cubicBezTo>
                  <a:cubicBezTo>
                    <a:pt x="133" y="176"/>
                    <a:pt x="180" y="167"/>
                    <a:pt x="180" y="105"/>
                  </a:cubicBezTo>
                  <a:cubicBezTo>
                    <a:pt x="180" y="43"/>
                    <a:pt x="133" y="35"/>
                    <a:pt x="111" y="35"/>
                  </a:cubicBezTo>
                  <a:close/>
                  <a:moveTo>
                    <a:pt x="113" y="212"/>
                  </a:moveTo>
                  <a:cubicBezTo>
                    <a:pt x="63" y="212"/>
                    <a:pt x="39" y="180"/>
                    <a:pt x="39" y="180"/>
                  </a:cubicBezTo>
                  <a:cubicBezTo>
                    <a:pt x="39" y="268"/>
                    <a:pt x="39" y="268"/>
                    <a:pt x="39" y="268"/>
                  </a:cubicBezTo>
                  <a:cubicBezTo>
                    <a:pt x="0" y="268"/>
                    <a:pt x="0" y="268"/>
                    <a:pt x="0" y="268"/>
                  </a:cubicBezTo>
                  <a:cubicBezTo>
                    <a:pt x="0" y="3"/>
                    <a:pt x="0" y="3"/>
                    <a:pt x="0" y="3"/>
                  </a:cubicBezTo>
                  <a:cubicBezTo>
                    <a:pt x="37" y="3"/>
                    <a:pt x="37" y="3"/>
                    <a:pt x="37" y="3"/>
                  </a:cubicBezTo>
                  <a:cubicBezTo>
                    <a:pt x="39" y="28"/>
                    <a:pt x="39" y="28"/>
                    <a:pt x="39" y="28"/>
                  </a:cubicBezTo>
                  <a:cubicBezTo>
                    <a:pt x="39" y="28"/>
                    <a:pt x="63" y="0"/>
                    <a:pt x="113" y="0"/>
                  </a:cubicBezTo>
                  <a:cubicBezTo>
                    <a:pt x="157" y="0"/>
                    <a:pt x="220" y="22"/>
                    <a:pt x="220" y="105"/>
                  </a:cubicBezTo>
                  <a:cubicBezTo>
                    <a:pt x="220" y="187"/>
                    <a:pt x="163" y="212"/>
                    <a:pt x="113"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noEditPoints="1"/>
            </p:cNvSpPr>
            <p:nvPr/>
          </p:nvSpPr>
          <p:spPr bwMode="auto">
            <a:xfrm>
              <a:off x="2993" y="2493"/>
              <a:ext cx="171" cy="165"/>
            </a:xfrm>
            <a:custGeom>
              <a:avLst/>
              <a:gdLst>
                <a:gd name="T0" fmla="*/ 41 w 221"/>
                <a:gd name="T1" fmla="*/ 105 h 212"/>
                <a:gd name="T2" fmla="*/ 110 w 221"/>
                <a:gd name="T3" fmla="*/ 176 h 212"/>
                <a:gd name="T4" fmla="*/ 182 w 221"/>
                <a:gd name="T5" fmla="*/ 104 h 212"/>
                <a:gd name="T6" fmla="*/ 109 w 221"/>
                <a:gd name="T7" fmla="*/ 35 h 212"/>
                <a:gd name="T8" fmla="*/ 41 w 221"/>
                <a:gd name="T9" fmla="*/ 105 h 212"/>
                <a:gd name="T10" fmla="*/ 0 w 221"/>
                <a:gd name="T11" fmla="*/ 105 h 212"/>
                <a:gd name="T12" fmla="*/ 108 w 221"/>
                <a:gd name="T13" fmla="*/ 0 h 212"/>
                <a:gd name="T14" fmla="*/ 182 w 221"/>
                <a:gd name="T15" fmla="*/ 28 h 212"/>
                <a:gd name="T16" fmla="*/ 184 w 221"/>
                <a:gd name="T17" fmla="*/ 3 h 212"/>
                <a:gd name="T18" fmla="*/ 221 w 221"/>
                <a:gd name="T19" fmla="*/ 3 h 212"/>
                <a:gd name="T20" fmla="*/ 221 w 221"/>
                <a:gd name="T21" fmla="*/ 211 h 212"/>
                <a:gd name="T22" fmla="*/ 184 w 221"/>
                <a:gd name="T23" fmla="*/ 211 h 212"/>
                <a:gd name="T24" fmla="*/ 182 w 221"/>
                <a:gd name="T25" fmla="*/ 184 h 212"/>
                <a:gd name="T26" fmla="*/ 107 w 221"/>
                <a:gd name="T27" fmla="*/ 212 h 212"/>
                <a:gd name="T28" fmla="*/ 0 w 221"/>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212">
                  <a:moveTo>
                    <a:pt x="41" y="105"/>
                  </a:moveTo>
                  <a:cubicBezTo>
                    <a:pt x="41" y="162"/>
                    <a:pt x="88" y="176"/>
                    <a:pt x="110" y="176"/>
                  </a:cubicBezTo>
                  <a:cubicBezTo>
                    <a:pt x="152" y="176"/>
                    <a:pt x="182" y="152"/>
                    <a:pt x="182" y="104"/>
                  </a:cubicBezTo>
                  <a:cubicBezTo>
                    <a:pt x="182" y="57"/>
                    <a:pt x="148" y="35"/>
                    <a:pt x="109" y="35"/>
                  </a:cubicBezTo>
                  <a:cubicBezTo>
                    <a:pt x="88" y="35"/>
                    <a:pt x="41" y="48"/>
                    <a:pt x="41" y="105"/>
                  </a:cubicBezTo>
                  <a:close/>
                  <a:moveTo>
                    <a:pt x="0" y="105"/>
                  </a:moveTo>
                  <a:cubicBezTo>
                    <a:pt x="0" y="26"/>
                    <a:pt x="64" y="0"/>
                    <a:pt x="108" y="0"/>
                  </a:cubicBezTo>
                  <a:cubicBezTo>
                    <a:pt x="158" y="0"/>
                    <a:pt x="182" y="28"/>
                    <a:pt x="182" y="28"/>
                  </a:cubicBezTo>
                  <a:cubicBezTo>
                    <a:pt x="184" y="3"/>
                    <a:pt x="184" y="3"/>
                    <a:pt x="184" y="3"/>
                  </a:cubicBezTo>
                  <a:cubicBezTo>
                    <a:pt x="221" y="3"/>
                    <a:pt x="221" y="3"/>
                    <a:pt x="221" y="3"/>
                  </a:cubicBezTo>
                  <a:cubicBezTo>
                    <a:pt x="221" y="211"/>
                    <a:pt x="221" y="211"/>
                    <a:pt x="221"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2897" y="2493"/>
              <a:ext cx="99" cy="165"/>
            </a:xfrm>
            <a:custGeom>
              <a:avLst/>
              <a:gdLst>
                <a:gd name="T0" fmla="*/ 128 w 128"/>
                <a:gd name="T1" fmla="*/ 39 h 212"/>
                <a:gd name="T2" fmla="*/ 128 w 128"/>
                <a:gd name="T3" fmla="*/ 3 h 212"/>
                <a:gd name="T4" fmla="*/ 40 w 128"/>
                <a:gd name="T5" fmla="*/ 32 h 212"/>
                <a:gd name="T6" fmla="*/ 38 w 128"/>
                <a:gd name="T7" fmla="*/ 3 h 212"/>
                <a:gd name="T8" fmla="*/ 0 w 128"/>
                <a:gd name="T9" fmla="*/ 3 h 212"/>
                <a:gd name="T10" fmla="*/ 0 w 128"/>
                <a:gd name="T11" fmla="*/ 212 h 212"/>
                <a:gd name="T12" fmla="*/ 40 w 128"/>
                <a:gd name="T13" fmla="*/ 212 h 212"/>
                <a:gd name="T14" fmla="*/ 40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40" y="32"/>
                  </a:cubicBezTo>
                  <a:cubicBezTo>
                    <a:pt x="38" y="3"/>
                    <a:pt x="38" y="3"/>
                    <a:pt x="38" y="3"/>
                  </a:cubicBezTo>
                  <a:cubicBezTo>
                    <a:pt x="0" y="3"/>
                    <a:pt x="0" y="3"/>
                    <a:pt x="0" y="3"/>
                  </a:cubicBezTo>
                  <a:cubicBezTo>
                    <a:pt x="0" y="212"/>
                    <a:pt x="0" y="212"/>
                    <a:pt x="0" y="212"/>
                  </a:cubicBezTo>
                  <a:cubicBezTo>
                    <a:pt x="40" y="212"/>
                    <a:pt x="40" y="212"/>
                    <a:pt x="40" y="212"/>
                  </a:cubicBezTo>
                  <a:cubicBezTo>
                    <a:pt x="40" y="103"/>
                    <a:pt x="40" y="103"/>
                    <a:pt x="40" y="103"/>
                  </a:cubicBezTo>
                  <a:cubicBezTo>
                    <a:pt x="40" y="73"/>
                    <a:pt x="64" y="35"/>
                    <a:pt x="128"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2339" y="2493"/>
              <a:ext cx="160" cy="166"/>
            </a:xfrm>
            <a:custGeom>
              <a:avLst/>
              <a:gdLst>
                <a:gd name="T0" fmla="*/ 126 w 207"/>
                <a:gd name="T1" fmla="*/ 87 h 214"/>
                <a:gd name="T2" fmla="*/ 47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7" y="75"/>
                    <a:pt x="47" y="56"/>
                  </a:cubicBezTo>
                  <a:cubicBezTo>
                    <a:pt x="47"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8"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90" y="214"/>
                    <a:pt x="207" y="171"/>
                    <a:pt x="207" y="146"/>
                  </a:cubicBezTo>
                  <a:cubicBezTo>
                    <a:pt x="207" y="106"/>
                    <a:pt x="167" y="94"/>
                    <a:pt x="126" y="8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noEditPoints="1"/>
            </p:cNvSpPr>
            <p:nvPr/>
          </p:nvSpPr>
          <p:spPr bwMode="auto">
            <a:xfrm>
              <a:off x="2511" y="2493"/>
              <a:ext cx="180" cy="16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1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4" y="176"/>
                    <a:pt x="41" y="162"/>
                    <a:pt x="41" y="105"/>
                  </a:cubicBezTo>
                  <a:cubicBezTo>
                    <a:pt x="41" y="48"/>
                    <a:pt x="88" y="36"/>
                    <a:pt x="116" y="36"/>
                  </a:cubicBezTo>
                  <a:cubicBezTo>
                    <a:pt x="145" y="36"/>
                    <a:pt x="192" y="48"/>
                    <a:pt x="192" y="105"/>
                  </a:cubicBezTo>
                  <a:cubicBezTo>
                    <a:pt x="192" y="162"/>
                    <a:pt x="149" y="176"/>
                    <a:pt x="116" y="1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p:nvSpPr>
          <p:spPr bwMode="auto">
            <a:xfrm>
              <a:off x="3439" y="2493"/>
              <a:ext cx="170" cy="165"/>
            </a:xfrm>
            <a:custGeom>
              <a:avLst/>
              <a:gdLst>
                <a:gd name="T0" fmla="*/ 40 w 220"/>
                <a:gd name="T1" fmla="*/ 105 h 212"/>
                <a:gd name="T2" fmla="*/ 109 w 220"/>
                <a:gd name="T3" fmla="*/ 176 h 212"/>
                <a:gd name="T4" fmla="*/ 182 w 220"/>
                <a:gd name="T5" fmla="*/ 104 h 212"/>
                <a:gd name="T6" fmla="*/ 109 w 220"/>
                <a:gd name="T7" fmla="*/ 35 h 212"/>
                <a:gd name="T8" fmla="*/ 40 w 220"/>
                <a:gd name="T9" fmla="*/ 105 h 212"/>
                <a:gd name="T10" fmla="*/ 0 w 220"/>
                <a:gd name="T11" fmla="*/ 105 h 212"/>
                <a:gd name="T12" fmla="*/ 107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2" y="176"/>
                    <a:pt x="182" y="152"/>
                    <a:pt x="182" y="104"/>
                  </a:cubicBezTo>
                  <a:cubicBezTo>
                    <a:pt x="182" y="57"/>
                    <a:pt x="148" y="35"/>
                    <a:pt x="109" y="35"/>
                  </a:cubicBezTo>
                  <a:cubicBezTo>
                    <a:pt x="87" y="35"/>
                    <a:pt x="40" y="48"/>
                    <a:pt x="40" y="105"/>
                  </a:cubicBezTo>
                  <a:close/>
                  <a:moveTo>
                    <a:pt x="0" y="105"/>
                  </a:moveTo>
                  <a:cubicBezTo>
                    <a:pt x="0" y="26"/>
                    <a:pt x="63" y="0"/>
                    <a:pt x="107" y="0"/>
                  </a:cubicBezTo>
                  <a:cubicBezTo>
                    <a:pt x="157"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3630" y="2493"/>
              <a:ext cx="155" cy="165"/>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3987" y="2495"/>
              <a:ext cx="31" cy="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7"/>
            <p:cNvSpPr>
              <a:spLocks noChangeArrowheads="1"/>
            </p:cNvSpPr>
            <p:nvPr/>
          </p:nvSpPr>
          <p:spPr bwMode="auto">
            <a:xfrm>
              <a:off x="3982" y="24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noEditPoints="1"/>
            </p:cNvSpPr>
            <p:nvPr/>
          </p:nvSpPr>
          <p:spPr bwMode="auto">
            <a:xfrm>
              <a:off x="3257" y="2453"/>
              <a:ext cx="170" cy="205"/>
            </a:xfrm>
            <a:custGeom>
              <a:avLst/>
              <a:gdLst>
                <a:gd name="T0" fmla="*/ 111 w 220"/>
                <a:gd name="T1" fmla="*/ 87 h 264"/>
                <a:gd name="T2" fmla="*/ 38 w 220"/>
                <a:gd name="T3" fmla="*/ 129 h 264"/>
                <a:gd name="T4" fmla="*/ 38 w 220"/>
                <a:gd name="T5" fmla="*/ 156 h 264"/>
                <a:gd name="T6" fmla="*/ 38 w 220"/>
                <a:gd name="T7" fmla="*/ 171 h 264"/>
                <a:gd name="T8" fmla="*/ 110 w 220"/>
                <a:gd name="T9" fmla="*/ 228 h 264"/>
                <a:gd name="T10" fmla="*/ 179 w 220"/>
                <a:gd name="T11" fmla="*/ 157 h 264"/>
                <a:gd name="T12" fmla="*/ 111 w 220"/>
                <a:gd name="T13" fmla="*/ 87 h 264"/>
                <a:gd name="T14" fmla="*/ 113 w 220"/>
                <a:gd name="T15" fmla="*/ 264 h 264"/>
                <a:gd name="T16" fmla="*/ 38 w 220"/>
                <a:gd name="T17" fmla="*/ 236 h 264"/>
                <a:gd name="T18" fmla="*/ 36 w 220"/>
                <a:gd name="T19" fmla="*/ 263 h 264"/>
                <a:gd name="T20" fmla="*/ 0 w 220"/>
                <a:gd name="T21" fmla="*/ 263 h 264"/>
                <a:gd name="T22" fmla="*/ 0 w 220"/>
                <a:gd name="T23" fmla="*/ 0 h 264"/>
                <a:gd name="T24" fmla="*/ 38 w 220"/>
                <a:gd name="T25" fmla="*/ 0 h 264"/>
                <a:gd name="T26" fmla="*/ 38 w 220"/>
                <a:gd name="T27" fmla="*/ 80 h 264"/>
                <a:gd name="T28" fmla="*/ 112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8" y="123"/>
                    <a:pt x="38" y="129"/>
                  </a:cubicBezTo>
                  <a:cubicBezTo>
                    <a:pt x="38" y="135"/>
                    <a:pt x="38" y="145"/>
                    <a:pt x="38" y="156"/>
                  </a:cubicBezTo>
                  <a:cubicBezTo>
                    <a:pt x="38" y="165"/>
                    <a:pt x="38" y="164"/>
                    <a:pt x="38" y="171"/>
                  </a:cubicBezTo>
                  <a:cubicBezTo>
                    <a:pt x="38" y="204"/>
                    <a:pt x="75" y="228"/>
                    <a:pt x="110" y="228"/>
                  </a:cubicBezTo>
                  <a:cubicBezTo>
                    <a:pt x="132" y="228"/>
                    <a:pt x="179" y="214"/>
                    <a:pt x="179" y="157"/>
                  </a:cubicBezTo>
                  <a:cubicBezTo>
                    <a:pt x="179" y="100"/>
                    <a:pt x="133" y="87"/>
                    <a:pt x="111" y="87"/>
                  </a:cubicBezTo>
                  <a:close/>
                  <a:moveTo>
                    <a:pt x="113" y="264"/>
                  </a:moveTo>
                  <a:cubicBezTo>
                    <a:pt x="63" y="264"/>
                    <a:pt x="38" y="236"/>
                    <a:pt x="38" y="236"/>
                  </a:cubicBezTo>
                  <a:cubicBezTo>
                    <a:pt x="36" y="263"/>
                    <a:pt x="36" y="263"/>
                    <a:pt x="36" y="263"/>
                  </a:cubicBezTo>
                  <a:cubicBezTo>
                    <a:pt x="0" y="263"/>
                    <a:pt x="0" y="263"/>
                    <a:pt x="0" y="263"/>
                  </a:cubicBezTo>
                  <a:cubicBezTo>
                    <a:pt x="0" y="0"/>
                    <a:pt x="0" y="0"/>
                    <a:pt x="0" y="0"/>
                  </a:cubicBezTo>
                  <a:cubicBezTo>
                    <a:pt x="38" y="0"/>
                    <a:pt x="38" y="0"/>
                    <a:pt x="38" y="0"/>
                  </a:cubicBezTo>
                  <a:cubicBezTo>
                    <a:pt x="38" y="80"/>
                    <a:pt x="38" y="80"/>
                    <a:pt x="38" y="80"/>
                  </a:cubicBezTo>
                  <a:cubicBezTo>
                    <a:pt x="38" y="80"/>
                    <a:pt x="62" y="52"/>
                    <a:pt x="112" y="52"/>
                  </a:cubicBezTo>
                  <a:cubicBezTo>
                    <a:pt x="156" y="52"/>
                    <a:pt x="220" y="78"/>
                    <a:pt x="220" y="157"/>
                  </a:cubicBezTo>
                  <a:cubicBezTo>
                    <a:pt x="220" y="235"/>
                    <a:pt x="163" y="264"/>
                    <a:pt x="113" y="2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4047" y="2493"/>
              <a:ext cx="155" cy="165"/>
            </a:xfrm>
            <a:custGeom>
              <a:avLst/>
              <a:gdLst>
                <a:gd name="T0" fmla="*/ 201 w 201"/>
                <a:gd name="T1" fmla="*/ 213 h 213"/>
                <a:gd name="T2" fmla="*/ 162 w 201"/>
                <a:gd name="T3" fmla="*/ 213 h 213"/>
                <a:gd name="T4" fmla="*/ 162 w 201"/>
                <a:gd name="T5" fmla="*/ 94 h 213"/>
                <a:gd name="T6" fmla="*/ 105 w 201"/>
                <a:gd name="T7" fmla="*/ 35 h 213"/>
                <a:gd name="T8" fmla="*/ 41 w 201"/>
                <a:gd name="T9" fmla="*/ 86 h 213"/>
                <a:gd name="T10" fmla="*/ 41 w 201"/>
                <a:gd name="T11" fmla="*/ 213 h 213"/>
                <a:gd name="T12" fmla="*/ 0 w 201"/>
                <a:gd name="T13" fmla="*/ 213 h 213"/>
                <a:gd name="T14" fmla="*/ 0 w 201"/>
                <a:gd name="T15" fmla="*/ 3 h 213"/>
                <a:gd name="T16" fmla="*/ 35 w 201"/>
                <a:gd name="T17" fmla="*/ 3 h 213"/>
                <a:gd name="T18" fmla="*/ 41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2" y="213"/>
                    <a:pt x="162" y="213"/>
                    <a:pt x="162" y="213"/>
                  </a:cubicBezTo>
                  <a:cubicBezTo>
                    <a:pt x="162" y="94"/>
                    <a:pt x="162" y="94"/>
                    <a:pt x="162" y="94"/>
                  </a:cubicBezTo>
                  <a:cubicBezTo>
                    <a:pt x="162" y="59"/>
                    <a:pt x="146" y="35"/>
                    <a:pt x="105" y="35"/>
                  </a:cubicBezTo>
                  <a:cubicBezTo>
                    <a:pt x="56" y="35"/>
                    <a:pt x="41" y="75"/>
                    <a:pt x="41" y="86"/>
                  </a:cubicBezTo>
                  <a:cubicBezTo>
                    <a:pt x="41" y="99"/>
                    <a:pt x="41" y="213"/>
                    <a:pt x="41" y="213"/>
                  </a:cubicBezTo>
                  <a:cubicBezTo>
                    <a:pt x="0" y="213"/>
                    <a:pt x="0" y="213"/>
                    <a:pt x="0" y="213"/>
                  </a:cubicBezTo>
                  <a:cubicBezTo>
                    <a:pt x="0" y="3"/>
                    <a:pt x="0" y="3"/>
                    <a:pt x="0" y="3"/>
                  </a:cubicBezTo>
                  <a:cubicBezTo>
                    <a:pt x="35" y="3"/>
                    <a:pt x="35" y="3"/>
                    <a:pt x="35" y="3"/>
                  </a:cubicBezTo>
                  <a:cubicBezTo>
                    <a:pt x="41" y="33"/>
                    <a:pt x="41" y="33"/>
                    <a:pt x="41" y="33"/>
                  </a:cubicBezTo>
                  <a:cubicBezTo>
                    <a:pt x="41" y="33"/>
                    <a:pt x="41" y="33"/>
                    <a:pt x="41" y="33"/>
                  </a:cubicBezTo>
                  <a:cubicBezTo>
                    <a:pt x="41" y="33"/>
                    <a:pt x="61" y="0"/>
                    <a:pt x="113" y="0"/>
                  </a:cubicBezTo>
                  <a:cubicBezTo>
                    <a:pt x="162" y="0"/>
                    <a:pt x="201" y="28"/>
                    <a:pt x="201" y="81"/>
                  </a:cubicBezTo>
                  <a:lnTo>
                    <a:pt x="201" y="2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2514498"/>
      </p:ext>
    </p:extLst>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sz="quarter" idx="11"/>
          </p:nvPr>
        </p:nvSpPr>
        <p:spPr/>
        <p:txBody>
          <a:bodyPr/>
          <a:lstStyle/>
          <a:p>
            <a:r>
              <a:rPr lang="en-US" dirty="0" smtClean="0"/>
              <a:t>Contribution workflow</a:t>
            </a:r>
            <a:endParaRPr lang="en-US" dirty="0"/>
          </a:p>
        </p:txBody>
      </p:sp>
      <p:sp>
        <p:nvSpPr>
          <p:cNvPr id="10" name="Content Placeholder 8"/>
          <p:cNvSpPr>
            <a:spLocks noGrp="1"/>
          </p:cNvSpPr>
          <p:nvPr>
            <p:ph sz="quarter" idx="10"/>
          </p:nvPr>
        </p:nvSpPr>
        <p:spPr>
          <a:xfrm>
            <a:off x="457200" y="1782762"/>
            <a:ext cx="8229600" cy="3151188"/>
          </a:xfrm>
        </p:spPr>
        <p:txBody>
          <a:bodyPr/>
          <a:lstStyle/>
          <a:p>
            <a:pPr marL="342900" indent="-342900">
              <a:buFont typeface="Wingdings" panose="05000000000000000000" pitchFamily="2" charset="2"/>
              <a:buChar char="§"/>
            </a:pPr>
            <a:r>
              <a:rPr lang="en-US" dirty="0" smtClean="0"/>
              <a:t>Set of common rules and good practices</a:t>
            </a:r>
          </a:p>
          <a:p>
            <a:pPr marL="342900" indent="-342900">
              <a:buFont typeface="Wingdings" panose="05000000000000000000" pitchFamily="2" charset="2"/>
              <a:buChar char="§"/>
            </a:pPr>
            <a:r>
              <a:rPr lang="en-US" dirty="0" smtClean="0"/>
              <a:t>Define one that </a:t>
            </a:r>
            <a:r>
              <a:rPr lang="en-US" b="1" dirty="0" smtClean="0"/>
              <a:t>everyone agree with</a:t>
            </a:r>
            <a:endParaRPr lang="en-US" dirty="0" smtClean="0"/>
          </a:p>
          <a:p>
            <a:pPr marL="342900" indent="-342900">
              <a:buFont typeface="Wingdings" panose="05000000000000000000" pitchFamily="2" charset="2"/>
              <a:buChar char="§"/>
            </a:pPr>
            <a:r>
              <a:rPr lang="en-US" dirty="0" smtClean="0"/>
              <a:t>Identify problems and questions before merging</a:t>
            </a:r>
          </a:p>
        </p:txBody>
      </p:sp>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1398790"/>
      </p:ext>
    </p:extLst>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Contribute with </a:t>
            </a:r>
            <a:r>
              <a:rPr lang="en-US" dirty="0" err="1"/>
              <a:t>GitLab</a:t>
            </a:r>
            <a:endParaRPr lang="en-US" dirty="0"/>
          </a:p>
        </p:txBody>
      </p:sp>
      <p:sp>
        <p:nvSpPr>
          <p:cNvPr id="6" name="Text Placeholder 5"/>
          <p:cNvSpPr>
            <a:spLocks noGrp="1"/>
          </p:cNvSpPr>
          <p:nvPr>
            <p:ph type="body" sz="quarter" idx="11"/>
          </p:nvPr>
        </p:nvSpPr>
        <p:spPr>
          <a:xfrm>
            <a:off x="5837333" y="2399530"/>
            <a:ext cx="2461758" cy="400820"/>
          </a:xfrm>
        </p:spPr>
        <p:txBody>
          <a:bodyPr/>
          <a:lstStyle/>
          <a:p>
            <a:r>
              <a:rPr lang="en-US" b="1" dirty="0" smtClean="0"/>
              <a:t>Concepts</a:t>
            </a:r>
            <a:endParaRPr lang="en-US" b="1" dirty="0"/>
          </a:p>
        </p:txBody>
      </p:sp>
    </p:spTree>
    <p:extLst>
      <p:ext uri="{BB962C8B-B14F-4D97-AF65-F5344CB8AC3E}">
        <p14:creationId xmlns:p14="http://schemas.microsoft.com/office/powerpoint/2010/main" val="1987104406"/>
      </p:ext>
    </p:extLst>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6" name="Rectangle 5"/>
          <p:cNvSpPr/>
          <p:nvPr/>
        </p:nvSpPr>
        <p:spPr>
          <a:xfrm>
            <a:off x="2857500" y="1009957"/>
            <a:ext cx="3429000" cy="35052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6"/>
          <p:cNvSpPr>
            <a:spLocks noGrp="1"/>
          </p:cNvSpPr>
          <p:nvPr>
            <p:ph type="title"/>
          </p:nvPr>
        </p:nvSpPr>
        <p:spPr>
          <a:xfrm>
            <a:off x="3810000" y="2190750"/>
            <a:ext cx="1600200" cy="601661"/>
          </a:xfrm>
        </p:spPr>
        <p:txBody>
          <a:bodyPr/>
          <a:lstStyle/>
          <a:p>
            <a:pPr algn="ctr">
              <a:spcBef>
                <a:spcPts val="1800"/>
              </a:spcBef>
              <a:buClr>
                <a:schemeClr val="accent1"/>
              </a:buClr>
              <a:buSzPct val="100000"/>
            </a:pPr>
            <a:r>
              <a:rPr lang="fr-BE" sz="2800" dirty="0">
                <a:solidFill>
                  <a:schemeClr val="bg1"/>
                </a:solidFill>
                <a:latin typeface="+mn-lt"/>
                <a:ea typeface="+mn-ea"/>
                <a:cs typeface="+mn-cs"/>
              </a:rPr>
              <a:t>Project</a:t>
            </a:r>
            <a:endParaRPr lang="en-US" sz="2800" dirty="0">
              <a:solidFill>
                <a:schemeClr val="bg1"/>
              </a:solidFill>
              <a:latin typeface="+mn-lt"/>
              <a:ea typeface="+mn-ea"/>
              <a:cs typeface="+mn-cs"/>
            </a:endParaRPr>
          </a:p>
        </p:txBody>
      </p:sp>
      <p:sp>
        <p:nvSpPr>
          <p:cNvPr id="4" name="Title 6"/>
          <p:cNvSpPr txBox="1">
            <a:spLocks/>
          </p:cNvSpPr>
          <p:nvPr/>
        </p:nvSpPr>
        <p:spPr>
          <a:xfrm>
            <a:off x="457200" y="408296"/>
            <a:ext cx="8229600" cy="601661"/>
          </a:xfrm>
          <a:prstGeom prst="rect">
            <a:avLst/>
          </a:prstGeom>
        </p:spPr>
        <p:txBody>
          <a:bodyPr/>
          <a:lstStyle>
            <a:lvl1pPr algn="l" rtl="0" eaLnBrk="1" fontAlgn="base" hangingPunct="1">
              <a:lnSpc>
                <a:spcPct val="95000"/>
              </a:lnSpc>
              <a:spcBef>
                <a:spcPct val="0"/>
              </a:spcBef>
              <a:spcAft>
                <a:spcPct val="0"/>
              </a:spcAft>
              <a:defRPr sz="3600" b="1">
                <a:solidFill>
                  <a:schemeClr val="accent1"/>
                </a:solidFill>
                <a:latin typeface="Roboto Condensed" panose="02000000000000000000" pitchFamily="2" charset="0"/>
                <a:ea typeface="Roboto Condensed" panose="02000000000000000000" pitchFamily="2" charset="0"/>
                <a:cs typeface="Calibri" pitchFamily="34" charset="0"/>
              </a:defRPr>
            </a:lvl1pPr>
            <a:lvl2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2pPr>
            <a:lvl3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3pPr>
            <a:lvl4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4pPr>
            <a:lvl5pPr algn="l" rtl="0" eaLnBrk="1" fontAlgn="base" hangingPunct="1">
              <a:spcBef>
                <a:spcPct val="0"/>
              </a:spcBef>
              <a:spcAft>
                <a:spcPct val="0"/>
              </a:spcAft>
              <a:defRPr sz="2600">
                <a:solidFill>
                  <a:schemeClr val="accent1"/>
                </a:solidFill>
                <a:latin typeface="Century Gothic" pitchFamily="34" charset="0"/>
                <a:ea typeface="ヒラギノ角ゴ Pro W3"/>
                <a:cs typeface="ヒラギノ角ゴ Pro W3"/>
              </a:defRPr>
            </a:lvl5pPr>
            <a:lvl6pPr marL="4572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6pPr>
            <a:lvl7pPr marL="9144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7pPr>
            <a:lvl8pPr marL="13716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8pPr>
            <a:lvl9pPr marL="1828800" algn="l" rtl="0" eaLnBrk="1" fontAlgn="base" hangingPunct="1">
              <a:lnSpc>
                <a:spcPct val="80000"/>
              </a:lnSpc>
              <a:spcBef>
                <a:spcPct val="0"/>
              </a:spcBef>
              <a:spcAft>
                <a:spcPct val="0"/>
              </a:spcAft>
              <a:defRPr sz="2600">
                <a:solidFill>
                  <a:srgbClr val="E51519"/>
                </a:solidFill>
                <a:latin typeface="Century Gothic" pitchFamily="34" charset="0"/>
                <a:ea typeface="ヒラギノ角ゴ Pro W3"/>
                <a:cs typeface="ヒラギノ角ゴ Pro W3"/>
              </a:defRPr>
            </a:lvl9pPr>
          </a:lstStyle>
          <a:p>
            <a:r>
              <a:rPr lang="en-US" dirty="0">
                <a:solidFill>
                  <a:schemeClr val="bg1"/>
                </a:solidFill>
              </a:rPr>
              <a:t>Concepts</a:t>
            </a:r>
          </a:p>
        </p:txBody>
      </p:sp>
    </p:spTree>
    <p:extLst>
      <p:ext uri="{BB962C8B-B14F-4D97-AF65-F5344CB8AC3E}">
        <p14:creationId xmlns:p14="http://schemas.microsoft.com/office/powerpoint/2010/main" val="3120646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pra Banking Software Theme">
  <a:themeElements>
    <a:clrScheme name="Sopra Banking Software">
      <a:dk1>
        <a:srgbClr val="262626"/>
      </a:dk1>
      <a:lt1>
        <a:srgbClr val="FFFFFF"/>
      </a:lt1>
      <a:dk2>
        <a:srgbClr val="231F20"/>
      </a:dk2>
      <a:lt2>
        <a:srgbClr val="DCD6D2"/>
      </a:lt2>
      <a:accent1>
        <a:srgbClr val="EE292F"/>
      </a:accent1>
      <a:accent2>
        <a:srgbClr val="FEC240"/>
      </a:accent2>
      <a:accent3>
        <a:srgbClr val="00ACDB"/>
      </a:accent3>
      <a:accent4>
        <a:srgbClr val="F8A047"/>
      </a:accent4>
      <a:accent5>
        <a:srgbClr val="80B4CD"/>
      </a:accent5>
      <a:accent6>
        <a:srgbClr val="2989A4"/>
      </a:accent6>
      <a:hlink>
        <a:srgbClr val="00ACDB"/>
      </a:hlink>
      <a:folHlink>
        <a:srgbClr val="323232"/>
      </a:folHlink>
    </a:clrScheme>
    <a:fontScheme name="Custom 1">
      <a:majorFont>
        <a:latin typeface="Roboto Condensed"/>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black">
        <a:noFill/>
      </a:spPr>
      <a:bodyPr wrap="square" lIns="85730" tIns="0" rIns="0" bIns="0" rtlCol="0">
        <a:spAutoFit/>
      </a:bodyPr>
      <a:lstStyle>
        <a:defPPr marL="0" indent="0" algn="l">
          <a:buClr>
            <a:schemeClr val="tx2"/>
          </a:buClr>
          <a:buFont typeface="Arial" pitchFamily="34" charset="0"/>
          <a:buNone/>
          <a:tabLst/>
          <a:defRPr sz="1400" noProof="0" dirty="0" smtClean="0">
            <a:solidFill>
              <a:schemeClr val="tx2"/>
            </a:solidFill>
            <a:latin typeface="+mn-lt"/>
          </a:defRPr>
        </a:defPPr>
      </a:lstStyle>
    </a:txDef>
  </a:objectDefaults>
  <a:extraClrSchemeLst>
    <a:extraClrScheme>
      <a:clrScheme name="Presentation Sopra Group - Landscape - E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resentation Sopra Group - Landscape - E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Sopra Group - Landscape - E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Sopra Group - Landscape - E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Sopra Group - Landscape - E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resentation Sopra Group - Landscape - E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8">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Sopra Group - Landscape - EN 9">
        <a:dk1>
          <a:srgbClr val="000000"/>
        </a:dk1>
        <a:lt1>
          <a:srgbClr val="FFFFFF"/>
        </a:lt1>
        <a:dk2>
          <a:srgbClr val="E5352C"/>
        </a:dk2>
        <a:lt2>
          <a:srgbClr val="DAD8D8"/>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0">
        <a:dk1>
          <a:srgbClr val="000000"/>
        </a:dk1>
        <a:lt1>
          <a:srgbClr val="FFFFFF"/>
        </a:lt1>
        <a:dk2>
          <a:srgbClr val="E5352C"/>
        </a:dk2>
        <a:lt2>
          <a:srgbClr val="3E1860"/>
        </a:lt2>
        <a:accent1>
          <a:srgbClr val="A7A9C1"/>
        </a:accent1>
        <a:accent2>
          <a:srgbClr val="EC7405"/>
        </a:accent2>
        <a:accent3>
          <a:srgbClr val="FFFFFF"/>
        </a:accent3>
        <a:accent4>
          <a:srgbClr val="000000"/>
        </a:accent4>
        <a:accent5>
          <a:srgbClr val="D0D1DD"/>
        </a:accent5>
        <a:accent6>
          <a:srgbClr val="D66804"/>
        </a:accent6>
        <a:hlink>
          <a:srgbClr val="616F96"/>
        </a:hlink>
        <a:folHlink>
          <a:srgbClr val="C50347"/>
        </a:folHlink>
      </a:clrScheme>
      <a:clrMap bg1="lt1" tx1="dk1" bg2="lt2" tx2="dk2" accent1="accent1" accent2="accent2" accent3="accent3" accent4="accent4" accent5="accent5" accent6="accent6" hlink="hlink" folHlink="folHlink"/>
    </a:extraClrScheme>
    <a:extraClrScheme>
      <a:clrScheme name="Presentation Sopra Group - Landscape - EN 11">
        <a:dk1>
          <a:srgbClr val="000000"/>
        </a:dk1>
        <a:lt1>
          <a:srgbClr val="FFFFFF"/>
        </a:lt1>
        <a:dk2>
          <a:srgbClr val="E5352C"/>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2">
        <a:dk1>
          <a:srgbClr val="000000"/>
        </a:dk1>
        <a:lt1>
          <a:srgbClr val="FFFFFF"/>
        </a:lt1>
        <a:dk2>
          <a:srgbClr val="E2001A"/>
        </a:dk2>
        <a:lt2>
          <a:srgbClr val="A7A9C1"/>
        </a:lt2>
        <a:accent1>
          <a:srgbClr val="616F96"/>
        </a:accent1>
        <a:accent2>
          <a:srgbClr val="006A8D"/>
        </a:accent2>
        <a:accent3>
          <a:srgbClr val="FFFFFF"/>
        </a:accent3>
        <a:accent4>
          <a:srgbClr val="000000"/>
        </a:accent4>
        <a:accent5>
          <a:srgbClr val="B7BBC9"/>
        </a:accent5>
        <a:accent6>
          <a:srgbClr val="005F7F"/>
        </a:accent6>
        <a:hlink>
          <a:srgbClr val="3E1860"/>
        </a:hlink>
        <a:folHlink>
          <a:srgbClr val="EC7405"/>
        </a:folHlink>
      </a:clrScheme>
      <a:clrMap bg1="lt1" tx1="dk1" bg2="lt2" tx2="dk2" accent1="accent1" accent2="accent2" accent3="accent3" accent4="accent4" accent5="accent5" accent6="accent6" hlink="hlink" folHlink="folHlink"/>
    </a:extraClrScheme>
    <a:extraClrScheme>
      <a:clrScheme name="Presentation Sopra Group - Landscape - EN 13">
        <a:dk1>
          <a:srgbClr val="000000"/>
        </a:dk1>
        <a:lt1>
          <a:srgbClr val="FFFFFF"/>
        </a:lt1>
        <a:dk2>
          <a:srgbClr val="5A5A5A"/>
        </a:dk2>
        <a:lt2>
          <a:srgbClr val="7F7F7F"/>
        </a:lt2>
        <a:accent1>
          <a:srgbClr val="E51519"/>
        </a:accent1>
        <a:accent2>
          <a:srgbClr val="F6BE5F"/>
        </a:accent2>
        <a:accent3>
          <a:srgbClr val="FFFFFF"/>
        </a:accent3>
        <a:accent4>
          <a:srgbClr val="000000"/>
        </a:accent4>
        <a:accent5>
          <a:srgbClr val="F0AAAB"/>
        </a:accent5>
        <a:accent6>
          <a:srgbClr val="DFAC55"/>
        </a:accent6>
        <a:hlink>
          <a:srgbClr val="DCD6D2"/>
        </a:hlink>
        <a:folHlink>
          <a:srgbClr val="8AABD2"/>
        </a:folHlink>
      </a:clrScheme>
      <a:clrMap bg1="lt1" tx1="dk1" bg2="lt2" tx2="dk2" accent1="accent1" accent2="accent2" accent3="accent3" accent4="accent4" accent5="accent5" accent6="accent6" hlink="hlink" folHlink="folHlink"/>
    </a:extraClrScheme>
    <a:extraClrScheme>
      <a:clrScheme name="Presentation Sopra Group - Landscape - EN 14">
        <a:dk1>
          <a:srgbClr val="000000"/>
        </a:dk1>
        <a:lt1>
          <a:srgbClr val="FFFFFF"/>
        </a:lt1>
        <a:dk2>
          <a:srgbClr val="5A5A5A"/>
        </a:dk2>
        <a:lt2>
          <a:srgbClr val="DCD6D2"/>
        </a:lt2>
        <a:accent1>
          <a:srgbClr val="E51519"/>
        </a:accent1>
        <a:accent2>
          <a:srgbClr val="F6BE5F"/>
        </a:accent2>
        <a:accent3>
          <a:srgbClr val="FFFFFF"/>
        </a:accent3>
        <a:accent4>
          <a:srgbClr val="000000"/>
        </a:accent4>
        <a:accent5>
          <a:srgbClr val="F0AAAB"/>
        </a:accent5>
        <a:accent6>
          <a:srgbClr val="DFAC55"/>
        </a:accent6>
        <a:hlink>
          <a:srgbClr val="E4B275"/>
        </a:hlink>
        <a:folHlink>
          <a:srgbClr val="8AABD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Sopra" ma:contentTypeID="0x010100FA65E1551B3AF94588C793437B8F95EB00E2B17EF607FCDF45BF5DDBFCED08B0D500A9169F468FED20449335C87BDE2CB9C8009B1841F1E387734583ED765C83928835" ma:contentTypeVersion="16" ma:contentTypeDescription="Create a new document." ma:contentTypeScope="" ma:versionID="db4a0855ee2ffdfab74f1b1a24bfc516">
  <xsd:schema xmlns:xsd="http://www.w3.org/2001/XMLSchema" xmlns:xs="http://www.w3.org/2001/XMLSchema" xmlns:p="http://schemas.microsoft.com/office/2006/metadata/properties" xmlns:ns1="http://schemas.microsoft.com/sharepoint/v3" xmlns:ns2="491f76ce-9ed4-4a43-87be-05c30ef516ef" targetNamespace="http://schemas.microsoft.com/office/2006/metadata/properties" ma:root="true" ma:fieldsID="7539c730ca2faabccd8d0e4e5db24b2b" ns1:_="" ns2:_="">
    <xsd:import namespace="http://schemas.microsoft.com/sharepoint/v3"/>
    <xsd:import namespace="491f76ce-9ed4-4a43-87be-05c30ef516ef"/>
    <xsd:element name="properties">
      <xsd:complexType>
        <xsd:sequence>
          <xsd:element name="documentManagement">
            <xsd:complexType>
              <xsd:all>
                <xsd:element ref="ns2:SOP-DescriptionLongue" minOccurs="0"/>
                <xsd:element ref="ns1:PublishingContact" minOccurs="0"/>
                <xsd:element ref="ns2:SOP-DateDeMiseAJour" minOccurs="0"/>
                <xsd:element ref="ns2:SOP-Fondamentaux" minOccurs="0"/>
                <xsd:element ref="ns2:Management" minOccurs="0"/>
                <xsd:element ref="ns2:SOP-Confidentiel" minOccurs="0"/>
                <xsd:element ref="ns2:SOP-DureeDeVie" minOccurs="0"/>
                <xsd:element ref="ns2:SOP-Origine" minOccurs="0"/>
                <xsd:element ref="ns2:SOP-SolutionsEditeurs" minOccurs="0"/>
                <xsd:element ref="ns1:Audience" minOccurs="0"/>
                <xsd:element ref="ns1:PublishingContactName" minOccurs="0"/>
                <xsd:element ref="ns1:PublishingContactPicture" minOccurs="0"/>
                <xsd:element ref="ns1:PublishingContactEmail" minOccurs="0"/>
                <xsd:element ref="ns2:p8c30f6a651c427d9bd424c122c23a9d" minOccurs="0"/>
                <xsd:element ref="ns2:ff8351bcb69c40babea7ee5d404032da" minOccurs="0"/>
                <xsd:element ref="ns2:TaxCatchAllLabel" minOccurs="0"/>
                <xsd:element ref="ns2:TaxCatchAll" minOccurs="0"/>
                <xsd:element ref="ns2:n47d7eb6b5ec46129d728ddb6183814b" minOccurs="0"/>
                <xsd:element ref="ns2:k8417183ee6b4a6a8df6f66f611a68b2" minOccurs="0"/>
                <xsd:element ref="ns2:f7554b9f094a4ad0908889f9c76704aa" minOccurs="0"/>
                <xsd:element ref="ns2:k5ddb160d8854ab381ee98b565489d5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Contact" ma:index="4" nillable="true" ma:displayName="Contact" ma:description="Contact is a site column created by the Publishing feature. It is used on the Page Content Type as the person or group who is the contact person for the page." ma:list="UserInfo" ma:internalName="Publishing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dience" ma:index="21" nillable="true" ma:displayName="Target Audiences" ma:description="Target Audiences is a site column created by the Publishing feature. It is used to specify audiences to which this page will be targeted." ma:hidden="true" ma:internalName="Audience" ma:readOnly="false">
      <xsd:simpleType>
        <xsd:restriction base="dms:Unknown"/>
      </xsd:simpleType>
    </xsd:element>
    <xsd:element name="PublishingContactName" ma:index="22" nillable="true" ma:displayName="Contact Name" ma:description="Contact Name is a site column created by the Publishing feature. It is used on the Page Content Type as the name of the person or group who is the contact person for the page." ma:hidden="true" ma:internalName="PublishingContactName" ma:readOnly="false">
      <xsd:simpleType>
        <xsd:restriction base="dms:Text">
          <xsd:maxLength value="255"/>
        </xsd:restriction>
      </xsd:simpleType>
    </xsd:element>
    <xsd:element name="PublishingContactPicture" ma:index="23" nillable="true" ma:displayName="Contact Picture" ma:description="Contact Picture is a site column created by the Publishing feature. It is used on the Page Content Type as the picture of the user or group who is the contact person for the page." ma:format="Image" ma:hidden="true" ma:internalName="PublishingContactPictur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PublishingContactEmail" ma:index="24" nillable="true" ma:displayName="Contact E-Mail Address" ma:description="Contact E-mail Address is a site column created by the Publishing feature. It is used on the Page Content Type as the e-mail address of the person or group who is the contact person for the page." ma:hidden="true" ma:internalName="PublishingContactEmail"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1f76ce-9ed4-4a43-87be-05c30ef516ef" elementFormDefault="qualified">
    <xsd:import namespace="http://schemas.microsoft.com/office/2006/documentManagement/types"/>
    <xsd:import namespace="http://schemas.microsoft.com/office/infopath/2007/PartnerControls"/>
    <xsd:element name="SOP-DescriptionLongue" ma:index="2" nillable="true" ma:displayName="Description" ma:internalName="SOP_x002d_DescriptionLongue">
      <xsd:simpleType>
        <xsd:restriction base="dms:Note">
          <xsd:maxLength value="255"/>
        </xsd:restriction>
      </xsd:simpleType>
    </xsd:element>
    <xsd:element name="SOP-DateDeMiseAJour" ma:index="6" nillable="true" ma:displayName="Last updated" ma:default="[today]" ma:format="DateOnly" ma:internalName="SOP_x002d_DateDeMiseAJour">
      <xsd:simpleType>
        <xsd:restriction base="dms:DateTime"/>
      </xsd:simpleType>
    </xsd:element>
    <xsd:element name="SOP-Fondamentaux" ma:index="12" nillable="true" ma:displayName="Fundamental" ma:default="0" ma:internalName="SOP_x002d_Fondamentaux">
      <xsd:simpleType>
        <xsd:restriction base="dms:Boolean"/>
      </xsd:simpleType>
    </xsd:element>
    <xsd:element name="Management" ma:index="13" nillable="true" ma:displayName="Management" ma:default="0" ma:internalName="Management">
      <xsd:simpleType>
        <xsd:restriction base="dms:Boolean"/>
      </xsd:simpleType>
    </xsd:element>
    <xsd:element name="SOP-Confidentiel" ma:index="14" nillable="true" ma:displayName="Confidential" ma:default="0" ma:internalName="SOP_x002d_Confidentiel">
      <xsd:simpleType>
        <xsd:restriction base="dms:Boolean"/>
      </xsd:simpleType>
    </xsd:element>
    <xsd:element name="SOP-DureeDeVie" ma:index="15" nillable="true" ma:displayName="Lifetime" ma:format="Dropdown" ma:internalName="SOP_x002d_DureeDeVie">
      <xsd:simpleType>
        <xsd:restriction base="dms:Choice">
          <xsd:enumeration value="1 an / year"/>
          <xsd:enumeration value="2 ans / years"/>
          <xsd:enumeration value="3 ans / years"/>
          <xsd:enumeration value="Illimité / Unlimited"/>
        </xsd:restriction>
      </xsd:simpleType>
    </xsd:element>
    <xsd:element name="SOP-Origine" ma:index="16" nillable="true" ma:displayName="Origin" ma:default="Interne / Internal" ma:format="Dropdown" ma:internalName="SOP_x002d_Origine">
      <xsd:simpleType>
        <xsd:restriction base="dms:Choice">
          <xsd:enumeration value="Interne / Internal"/>
          <xsd:enumeration value="Externe / External"/>
        </xsd:restriction>
      </xsd:simpleType>
    </xsd:element>
    <xsd:element name="SOP-SolutionsEditeurs" ma:index="17" nillable="true" ma:displayName="Solutions / Software" ma:internalName="SOP_x002d_SolutionsEditeurs">
      <xsd:simpleType>
        <xsd:restriction base="dms:Text">
          <xsd:maxLength value="255"/>
        </xsd:restriction>
      </xsd:simpleType>
    </xsd:element>
    <xsd:element name="p8c30f6a651c427d9bd424c122c23a9d" ma:index="26" nillable="true" ma:taxonomy="true" ma:internalName="p8c30f6a651c427d9bd424c122c23a9d" ma:taxonomyFieldName="SOP_x002d_LangueDuContenu" ma:displayName="Content language" ma:default="6;#Anglais|2d40f1a4-5911-4b26-9306-aa16e6c41576" ma:fieldId="{98c30f6a-651c-427d-9bd4-24c122c23a9d}" ma:sspId="5d04bb52-f274-443f-91a6-0e6352dc29dc" ma:termSetId="c83d42d0-870d-4aee-9acc-e0d0ee36386b" ma:anchorId="00000000-0000-0000-0000-000000000000" ma:open="false" ma:isKeyword="false">
      <xsd:complexType>
        <xsd:sequence>
          <xsd:element ref="pc:Terms" minOccurs="0" maxOccurs="1"/>
        </xsd:sequence>
      </xsd:complexType>
    </xsd:element>
    <xsd:element name="ff8351bcb69c40babea7ee5d404032da" ma:index="28" nillable="true" ma:taxonomy="true" ma:internalName="ff8351bcb69c40babea7ee5d404032da" ma:taxonomyFieldName="SOP_x002d_TypeDeDocument" ma:displayName="Document type" ma:fieldId="{ff8351bc-b69c-40ba-bea7-ee5d404032da}" ma:sspId="5d04bb52-f274-443f-91a6-0e6352dc29dc" ma:termSetId="6a951fdf-f587-405b-a5db-84debead7053" ma:anchorId="00000000-0000-0000-0000-000000000000" ma:open="false" ma:isKeyword="false">
      <xsd:complexType>
        <xsd:sequence>
          <xsd:element ref="pc:Terms" minOccurs="0" maxOccurs="1"/>
        </xsd:sequence>
      </xsd:complexType>
    </xsd:element>
    <xsd:element name="TaxCatchAllLabel" ma:index="29" nillable="true" ma:displayName="Taxonomy Catch All Column1" ma:description="" ma:hidden="true" ma:list="{c1ca21a7-1d91-4dca-bf55-d1ed5caa7488}" ma:internalName="TaxCatchAllLabel" ma:readOnly="true" ma:showField="CatchAllDataLabel" ma:web="f70ee210-022d-46be-b97a-a79155b0620e">
      <xsd:complexType>
        <xsd:complexContent>
          <xsd:extension base="dms:MultiChoiceLookup">
            <xsd:sequence>
              <xsd:element name="Value" type="dms:Lookup" maxOccurs="unbounded" minOccurs="0" nillable="true"/>
            </xsd:sequence>
          </xsd:extension>
        </xsd:complexContent>
      </xsd:complexType>
    </xsd:element>
    <xsd:element name="TaxCatchAll" ma:index="30" nillable="true" ma:displayName="Taxonomy Catch All Column" ma:description="" ma:hidden="true" ma:list="{c1ca21a7-1d91-4dca-bf55-d1ed5caa7488}" ma:internalName="TaxCatchAll" ma:showField="CatchAllData" ma:web="f70ee210-022d-46be-b97a-a79155b0620e">
      <xsd:complexType>
        <xsd:complexContent>
          <xsd:extension base="dms:MultiChoiceLookup">
            <xsd:sequence>
              <xsd:element name="Value" type="dms:Lookup" maxOccurs="unbounded" minOccurs="0" nillable="true"/>
            </xsd:sequence>
          </xsd:extension>
        </xsd:complexContent>
      </xsd:complexType>
    </xsd:element>
    <xsd:element name="n47d7eb6b5ec46129d728ddb6183814b" ma:index="31" nillable="true" ma:taxonomy="true" ma:internalName="n47d7eb6b5ec46129d728ddb6183814b" ma:taxonomyFieldName="M_x00e9_tier" ma:displayName="Line(s) of business" ma:default="" ma:fieldId="{747d7eb6-b5ec-4612-9d72-8ddb6183814b}" ma:taxonomyMulti="true" ma:sspId="5d04bb52-f274-443f-91a6-0e6352dc29dc" ma:termSetId="a3fa006f-5a94-49d1-b507-b941e5567313" ma:anchorId="00000000-0000-0000-0000-000000000000" ma:open="false" ma:isKeyword="false">
      <xsd:complexType>
        <xsd:sequence>
          <xsd:element ref="pc:Terms" minOccurs="0" maxOccurs="1"/>
        </xsd:sequence>
      </xsd:complexType>
    </xsd:element>
    <xsd:element name="k8417183ee6b4a6a8df6f66f611a68b2" ma:index="33" nillable="true" ma:taxonomy="true" ma:internalName="k8417183ee6b4a6a8df6f66f611a68b2" ma:taxonomyFieldName="Type_x0020_d_x0027_application" ma:displayName="Offering(s)" ma:default="" ma:fieldId="{48417183-ee6b-4a6a-8df6-f66f611a68b2}" ma:taxonomyMulti="true" ma:sspId="5d04bb52-f274-443f-91a6-0e6352dc29dc" ma:termSetId="9c736402-2d27-4cc9-84b0-08ed5fdb8155" ma:anchorId="00000000-0000-0000-0000-000000000000" ma:open="false" ma:isKeyword="false">
      <xsd:complexType>
        <xsd:sequence>
          <xsd:element ref="pc:Terms" minOccurs="0" maxOccurs="1"/>
        </xsd:sequence>
      </xsd:complexType>
    </xsd:element>
    <xsd:element name="f7554b9f094a4ad0908889f9c76704aa" ma:index="35" nillable="true" ma:taxonomy="true" ma:internalName="f7554b9f094a4ad0908889f9c76704aa" ma:taxonomyFieldName="Source_x0020_F2F" ma:displayName="F2F location" ma:default="" ma:fieldId="{f7554b9f-094a-4ad0-9088-89f9c76704aa}" ma:sspId="5d04bb52-f274-443f-91a6-0e6352dc29dc" ma:termSetId="1d72aea2-75bc-44cd-a887-4d2d8d7a6c9e" ma:anchorId="00000000-0000-0000-0000-000000000000" ma:open="false" ma:isKeyword="false">
      <xsd:complexType>
        <xsd:sequence>
          <xsd:element ref="pc:Terms" minOccurs="0" maxOccurs="1"/>
        </xsd:sequence>
      </xsd:complexType>
    </xsd:element>
    <xsd:element name="k5ddb160d8854ab381ee98b565489d51" ma:index="36" nillable="true" ma:taxonomy="true" ma:internalName="k5ddb160d8854ab381ee98b565489d51" ma:taxonomyFieldName="SOP_x002d_SecteurDActivite" ma:displayName="Business Sector" ma:fieldId="{45ddb160-d885-4ab3-81ee-98b565489d51}" ma:taxonomyMulti="true" ma:sspId="5d04bb52-f274-443f-91a6-0e6352dc29dc" ma:termSetId="bb5ed113-bba9-4f69-a593-faf166c41f0d"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5" ma:displayName="Author"/>
        <xsd:element ref="dcterms:created" minOccurs="0" maxOccurs="1"/>
        <xsd:element ref="dc:identifier" minOccurs="0" maxOccurs="1"/>
        <xsd:element name="contentType" minOccurs="0" maxOccurs="1" type="xsd:string" ma:index="32" ma:displayName="Content Type"/>
        <xsd:element ref="dc:title" minOccurs="0" maxOccurs="1" ma:index="1" ma:displayName="Title"/>
        <xsd:element ref="dc:subject" minOccurs="0" maxOccurs="1"/>
        <xsd:element ref="dc:description" minOccurs="0" maxOccurs="1"/>
        <xsd:element name="keywords" minOccurs="0" maxOccurs="1" type="xsd:string"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47d7eb6b5ec46129d728ddb6183814b xmlns="491f76ce-9ed4-4a43-87be-05c30ef516ef">
      <Terms xmlns="http://schemas.microsoft.com/office/infopath/2007/PartnerControls"/>
    </n47d7eb6b5ec46129d728ddb6183814b>
    <SOP-DescriptionLongue xmlns="491f76ce-9ed4-4a43-87be-05c30ef516ef" xsi:nil="true"/>
    <SOP-DureeDeVie xmlns="491f76ce-9ed4-4a43-87be-05c30ef516ef" xsi:nil="true"/>
    <ff8351bcb69c40babea7ee5d404032da xmlns="491f76ce-9ed4-4a43-87be-05c30ef516ef">
      <Terms xmlns="http://schemas.microsoft.com/office/infopath/2007/PartnerControls"/>
    </ff8351bcb69c40babea7ee5d404032da>
    <TaxCatchAll xmlns="491f76ce-9ed4-4a43-87be-05c30ef516ef">
      <Value>6</Value>
    </TaxCatchAll>
    <PublishingContactEmail xmlns="http://schemas.microsoft.com/sharepoint/v3" xsi:nil="true"/>
    <f7554b9f094a4ad0908889f9c76704aa xmlns="491f76ce-9ed4-4a43-87be-05c30ef516ef">
      <Terms xmlns="http://schemas.microsoft.com/office/infopath/2007/PartnerControls"/>
    </f7554b9f094a4ad0908889f9c76704aa>
    <k5ddb160d8854ab381ee98b565489d51 xmlns="491f76ce-9ed4-4a43-87be-05c30ef516ef">
      <Terms xmlns="http://schemas.microsoft.com/office/infopath/2007/PartnerControls"/>
    </k5ddb160d8854ab381ee98b565489d51>
    <k8417183ee6b4a6a8df6f66f611a68b2 xmlns="491f76ce-9ed4-4a43-87be-05c30ef516ef">
      <Terms xmlns="http://schemas.microsoft.com/office/infopath/2007/PartnerControls"/>
    </k8417183ee6b4a6a8df6f66f611a68b2>
    <SOP-SolutionsEditeurs xmlns="491f76ce-9ed4-4a43-87be-05c30ef516ef" xsi:nil="true"/>
    <p8c30f6a651c427d9bd424c122c23a9d xmlns="491f76ce-9ed4-4a43-87be-05c30ef516ef">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2d40f1a4-5911-4b26-9306-aa16e6c41576</TermId>
        </TermInfo>
      </Terms>
    </p8c30f6a651c427d9bd424c122c23a9d>
    <SOP-Origine xmlns="491f76ce-9ed4-4a43-87be-05c30ef516ef">Interne / Internal</SOP-Origine>
    <Audience xmlns="http://schemas.microsoft.com/sharepoint/v3" xsi:nil="true"/>
    <PublishingContactPicture xmlns="http://schemas.microsoft.com/sharepoint/v3">
      <Url xsi:nil="true"/>
      <Description xsi:nil="true"/>
    </PublishingContactPicture>
    <Management xmlns="491f76ce-9ed4-4a43-87be-05c30ef516ef">false</Management>
    <SOP-Confidentiel xmlns="491f76ce-9ed4-4a43-87be-05c30ef516ef">false</SOP-Confidentiel>
    <PublishingContact xmlns="http://schemas.microsoft.com/sharepoint/v3">
      <UserInfo>
        <DisplayName/>
        <AccountId xsi:nil="true"/>
        <AccountType/>
      </UserInfo>
    </PublishingContact>
    <SOP-Fondamentaux xmlns="491f76ce-9ed4-4a43-87be-05c30ef516ef">false</SOP-Fondamentaux>
    <PublishingContactName xmlns="http://schemas.microsoft.com/sharepoint/v3" xsi:nil="true"/>
    <SOP-DateDeMiseAJour xmlns="491f76ce-9ed4-4a43-87be-05c30ef516ef">2015-11-16T23:00:00+00:00</SOP-DateDeMiseAJour>
  </documentManagement>
</p:properties>
</file>

<file path=customXml/item4.xml><?xml version="1.0" encoding="utf-8"?>
<?mso-contentType ?>
<SharedContentType xmlns="Microsoft.SharePoint.Taxonomy.ContentTypeSync" SourceId="5d04bb52-f274-443f-91a6-0e6352dc29dc" ContentTypeId="0x010100FA65E1551B3AF94588C793437B8F95EB" PreviousValue="false"/>
</file>

<file path=customXml/itemProps1.xml><?xml version="1.0" encoding="utf-8"?>
<ds:datastoreItem xmlns:ds="http://schemas.openxmlformats.org/officeDocument/2006/customXml" ds:itemID="{9E7FF62C-7368-4EFF-8DEE-2CDD69E16981}">
  <ds:schemaRefs>
    <ds:schemaRef ds:uri="http://schemas.microsoft.com/sharepoint/v3/contenttype/forms"/>
  </ds:schemaRefs>
</ds:datastoreItem>
</file>

<file path=customXml/itemProps2.xml><?xml version="1.0" encoding="utf-8"?>
<ds:datastoreItem xmlns:ds="http://schemas.openxmlformats.org/officeDocument/2006/customXml" ds:itemID="{0CFAA2D7-ED84-4710-9129-E135F4C378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1f76ce-9ed4-4a43-87be-05c30ef516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1A4D80-0EDE-4413-89E0-05A5283470B7}">
  <ds:schemaRefs>
    <ds:schemaRef ds:uri="http://schemas.microsoft.com/office/2006/metadata/properties"/>
    <ds:schemaRef ds:uri="http://schemas.microsoft.com/office/2006/documentManagement/types"/>
    <ds:schemaRef ds:uri="http://purl.org/dc/terms/"/>
    <ds:schemaRef ds:uri="http://schemas.microsoft.com/office/infopath/2007/PartnerControls"/>
    <ds:schemaRef ds:uri="http://purl.org/dc/dcmitype/"/>
    <ds:schemaRef ds:uri="491f76ce-9ed4-4a43-87be-05c30ef516ef"/>
    <ds:schemaRef ds:uri="http://purl.org/dc/elements/1.1/"/>
    <ds:schemaRef ds:uri="http://schemas.openxmlformats.org/package/2006/metadata/core-properties"/>
    <ds:schemaRef ds:uri="http://schemas.microsoft.com/sharepoint/v3"/>
    <ds:schemaRef ds:uri="http://www.w3.org/XML/1998/namespace"/>
  </ds:schemaRefs>
</ds:datastoreItem>
</file>

<file path=customXml/itemProps4.xml><?xml version="1.0" encoding="utf-8"?>
<ds:datastoreItem xmlns:ds="http://schemas.openxmlformats.org/officeDocument/2006/customXml" ds:itemID="{C09005F0-33D9-4D69-9DB2-FB2519CF5A8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1321</TotalTime>
  <Words>1857</Words>
  <Application>Microsoft Office PowerPoint</Application>
  <PresentationFormat>Affichage à l'écran (16:9)</PresentationFormat>
  <Paragraphs>513</Paragraphs>
  <Slides>65</Slides>
  <Notes>57</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65</vt:i4>
      </vt:variant>
    </vt:vector>
  </HeadingPairs>
  <TitlesOfParts>
    <vt:vector size="79" baseType="lpstr">
      <vt:lpstr>ヒラギノ角ゴ Pro W3</vt:lpstr>
      <vt:lpstr>Arial</vt:lpstr>
      <vt:lpstr>HelveticaNeueLT Std</vt:lpstr>
      <vt:lpstr>HelveticaNeueLT Std Thin</vt:lpstr>
      <vt:lpstr>Calibri</vt:lpstr>
      <vt:lpstr>Roboto Medium</vt:lpstr>
      <vt:lpstr>Century Gothic</vt:lpstr>
      <vt:lpstr>Roboto Light</vt:lpstr>
      <vt:lpstr>Consolas</vt:lpstr>
      <vt:lpstr>Roboto Condensed</vt:lpstr>
      <vt:lpstr>Wingdings 2</vt:lpstr>
      <vt:lpstr>Wingdings</vt:lpstr>
      <vt:lpstr>Calibri Light</vt:lpstr>
      <vt:lpstr>Sopra Banking Software Theme</vt:lpstr>
      <vt:lpstr>Présentation PowerPoint</vt:lpstr>
      <vt:lpstr>Présentation PowerPoint</vt:lpstr>
      <vt:lpstr>Présentation PowerPoint</vt:lpstr>
      <vt:lpstr>Introduction</vt:lpstr>
      <vt:lpstr>Introduction</vt:lpstr>
      <vt:lpstr>Introduction</vt:lpstr>
      <vt:lpstr>Introduction</vt:lpstr>
      <vt:lpstr>Présentation PowerPoint</vt:lpstr>
      <vt:lpstr>Project</vt:lpstr>
      <vt:lpstr>Project</vt:lpstr>
      <vt:lpstr>Présentation PowerPoint</vt:lpstr>
      <vt:lpstr>Présentation PowerPoint</vt:lpstr>
      <vt:lpstr>Présentation PowerPoint</vt:lpstr>
      <vt:lpstr>Présentation PowerPoint</vt:lpstr>
      <vt:lpstr>Présentation PowerPoint</vt:lpstr>
      <vt:lpstr>Project</vt:lpstr>
      <vt:lpstr>Présentation PowerPoint</vt:lpstr>
      <vt:lpstr>Contribute</vt:lpstr>
      <vt:lpstr>Contribute</vt:lpstr>
      <vt:lpstr>Contribute</vt:lpstr>
      <vt:lpstr>Contribute</vt:lpstr>
      <vt:lpstr>Contribute</vt:lpstr>
      <vt:lpstr>Contribute</vt:lpstr>
      <vt:lpstr>Contribute</vt:lpstr>
      <vt:lpstr>Présentation PowerPoint</vt:lpstr>
      <vt:lpstr>Workflows</vt:lpstr>
      <vt:lpstr>Workflows</vt:lpstr>
      <vt:lpstr>Workflows</vt:lpstr>
      <vt:lpstr>Workflows</vt:lpstr>
      <vt:lpstr>Workflows</vt:lpstr>
      <vt:lpstr>Workflows</vt:lpstr>
      <vt:lpstr>Workflows</vt:lpstr>
      <vt:lpstr>Workflows</vt:lpstr>
      <vt:lpstr>Présentation PowerPoint</vt:lpstr>
      <vt:lpstr>Proposed workflow</vt:lpstr>
      <vt:lpstr>Proposed workflow</vt:lpstr>
      <vt:lpstr>Proposed workflow</vt:lpstr>
      <vt:lpstr>Proposed workflow</vt:lpstr>
      <vt:lpstr>Proposed workflow</vt:lpstr>
      <vt:lpstr>Proposed workflow</vt:lpstr>
      <vt:lpstr>Proposed workflow</vt:lpstr>
      <vt:lpstr>👋 Commit Message Emoji</vt:lpstr>
      <vt:lpstr>Présentation PowerPoint</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Training</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in the digital age</dc:title>
  <dc:creator>Andrieux David</dc:creator>
  <cp:lastModifiedBy>VRIGNAUD Etienne</cp:lastModifiedBy>
  <cp:revision>1089</cp:revision>
  <dcterms:created xsi:type="dcterms:W3CDTF">2006-08-16T00:00:00Z</dcterms:created>
  <dcterms:modified xsi:type="dcterms:W3CDTF">2018-03-16T14:33:46Z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0x010100FA65E1551B3AF94588C793437B8F95EB00E2B17EF607FCDF45BF5DDBFCED08B0D500A9169F468FED20449335C87BDE2CB9C8009B1841F1E387734583ED765C83928835</vt:lpwstr>
  </property>
  <property fmtid="{D5CDD505-2E9C-101B-9397-08002B2CF9AE}" pid="3" name="Type d'application">
    <vt:lpwstr/>
  </property>
  <property fmtid="{D5CDD505-2E9C-101B-9397-08002B2CF9AE}" pid="4" name="SOP-LangueDuContenu">
    <vt:lpwstr>6;#English|2d40f1a4-5911-4b26-9306-aa16e6c41576</vt:lpwstr>
  </property>
  <property fmtid="{D5CDD505-2E9C-101B-9397-08002B2CF9AE}" pid="5" name="Métier">
    <vt:lpwstr/>
  </property>
  <property fmtid="{D5CDD505-2E9C-101B-9397-08002B2CF9AE}" pid="6" name="SOP_x002d_TypeDeDocument">
    <vt:lpwstr/>
  </property>
  <property fmtid="{D5CDD505-2E9C-101B-9397-08002B2CF9AE}" pid="7" name="SOP-SecteurDActivite">
    <vt:lpwstr/>
  </property>
  <property fmtid="{D5CDD505-2E9C-101B-9397-08002B2CF9AE}" pid="8" name="Source_x0020_F2F">
    <vt:lpwstr/>
  </property>
  <property fmtid="{D5CDD505-2E9C-101B-9397-08002B2CF9AE}" pid="9" name="Source F2F">
    <vt:lpwstr/>
  </property>
  <property fmtid="{D5CDD505-2E9C-101B-9397-08002B2CF9AE}" pid="10" name="SOP-TypeDeDocument">
    <vt:lpwstr/>
  </property>
</Properties>
</file>